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Default Extension="gif" ContentType="image/gif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333" r:id="rId3"/>
    <p:sldId id="416" r:id="rId4"/>
    <p:sldId id="417" r:id="rId5"/>
    <p:sldId id="415" r:id="rId6"/>
    <p:sldId id="389" r:id="rId7"/>
    <p:sldId id="388" r:id="rId8"/>
    <p:sldId id="390" r:id="rId9"/>
    <p:sldId id="391" r:id="rId10"/>
    <p:sldId id="423" r:id="rId11"/>
    <p:sldId id="392" r:id="rId12"/>
    <p:sldId id="424" r:id="rId13"/>
    <p:sldId id="395" r:id="rId14"/>
    <p:sldId id="396" r:id="rId15"/>
    <p:sldId id="401" r:id="rId16"/>
    <p:sldId id="402" r:id="rId17"/>
    <p:sldId id="411" r:id="rId18"/>
    <p:sldId id="414" r:id="rId19"/>
    <p:sldId id="375" r:id="rId20"/>
    <p:sldId id="420" r:id="rId21"/>
    <p:sldId id="386" r:id="rId22"/>
    <p:sldId id="382" r:id="rId23"/>
    <p:sldId id="380" r:id="rId24"/>
    <p:sldId id="381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6760"/>
    <a:srgbClr val="007700"/>
    <a:srgbClr val="003500"/>
    <a:srgbClr val="DEB614"/>
    <a:srgbClr val="C2B13D"/>
    <a:srgbClr val="C35D51"/>
    <a:srgbClr val="EBA53A"/>
    <a:srgbClr val="8CC7B7"/>
    <a:srgbClr val="6D69F7"/>
    <a:srgbClr val="E7D34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57" autoAdjust="0"/>
    <p:restoredTop sz="94660"/>
  </p:normalViewPr>
  <p:slideViewPr>
    <p:cSldViewPr snapToGrid="0" snapToObjects="1">
      <p:cViewPr>
        <p:scale>
          <a:sx n="85" d="100"/>
          <a:sy n="85" d="100"/>
        </p:scale>
        <p:origin x="66" y="-5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1F76C-1277-3B43-8CF4-1039DD0D4593}" type="datetimeFigureOut">
              <a:rPr lang="en-US" smtClean="0"/>
              <a:pPr/>
              <a:t>3/29/2013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767D8-86DB-5943-9E47-18E26EC34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6081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67D8-86DB-5943-9E47-18E26EC3485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63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pPr/>
              <a:t>3/29/2013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31950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pPr/>
              <a:t>3/29/2013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31916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pPr/>
              <a:t>3/29/2013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25298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pPr/>
              <a:t>3/29/2013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27096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pPr/>
              <a:t>3/29/2013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49033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pPr/>
              <a:t>3/29/2013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61102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pPr/>
              <a:t>3/29/2013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95436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pPr/>
              <a:t>3/29/2013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07102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pPr/>
              <a:t>3/29/2013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16880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pPr/>
              <a:t>3/29/2013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72162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7778-3429-0045-93E3-01F57ED9EF83}" type="datetimeFigureOut">
              <a:rPr lang="en-US" smtClean="0"/>
              <a:pPr/>
              <a:t>3/29/2013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BF90-21F9-4F4E-8832-64B0BAA4AF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0267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77778-3429-0045-93E3-01F57ED9EF83}" type="datetimeFigureOut">
              <a:rPr lang="en-US" smtClean="0"/>
              <a:pPr/>
              <a:t>3/29/2013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FBF90-21F9-4F4E-8832-64B0BAA4AF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79582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gi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875463" y="211348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altLang="ko-KR" sz="3300" dirty="0" smtClean="0">
                <a:solidFill>
                  <a:schemeClr val="accent3">
                    <a:lumMod val="75000"/>
                  </a:schemeClr>
                </a:solidFill>
                <a:latin typeface="Bernard MT Condensed"/>
                <a:cs typeface="Bernard MT Condensed"/>
              </a:rPr>
              <a:t>Social Drawing Mind Map</a:t>
            </a:r>
            <a:r>
              <a:rPr lang="en-US" altLang="ko-KR" sz="2500" dirty="0" smtClean="0">
                <a:latin typeface="Bernard MT Condensed"/>
                <a:cs typeface="Bernard MT Condensed"/>
              </a:rPr>
              <a:t/>
            </a:r>
            <a:br>
              <a:rPr lang="en-US" altLang="ko-KR" sz="2500" dirty="0" smtClean="0">
                <a:latin typeface="Bernard MT Condensed"/>
                <a:cs typeface="Bernard MT Condensed"/>
              </a:rPr>
            </a:br>
            <a:r>
              <a:rPr lang="en-US" altLang="ko-KR" sz="2500" dirty="0" smtClean="0">
                <a:latin typeface="Bernard MT Condensed"/>
                <a:cs typeface="Bernard MT Condensed"/>
              </a:rPr>
              <a:t/>
            </a:r>
            <a:br>
              <a:rPr lang="en-US" altLang="ko-KR" sz="2500" dirty="0" smtClean="0">
                <a:latin typeface="Bernard MT Condensed"/>
                <a:cs typeface="Bernard MT Condensed"/>
              </a:rPr>
            </a:br>
            <a:r>
              <a:rPr lang="en-US" altLang="ko-KR" sz="7800" dirty="0" smtClean="0">
                <a:latin typeface="Bernard MT Condensed"/>
                <a:cs typeface="Bernard MT Condensed"/>
              </a:rPr>
              <a:t> </a:t>
            </a:r>
            <a:r>
              <a:rPr lang="en-US" altLang="ko-KR" sz="8900" dirty="0" err="1" smtClean="0">
                <a:solidFill>
                  <a:srgbClr val="007700"/>
                </a:solidFill>
                <a:latin typeface="Bernard MT Condensed"/>
                <a:cs typeface="Bernard MT Condensed"/>
              </a:rPr>
              <a:t>Treeze</a:t>
            </a:r>
            <a:endParaRPr lang="en-US" sz="8900" dirty="0">
              <a:solidFill>
                <a:srgbClr val="007700"/>
              </a:solidFill>
              <a:latin typeface="Bernard MT Condensed"/>
              <a:cs typeface="Bernard MT Condensed"/>
            </a:endParaRPr>
          </a:p>
        </p:txBody>
      </p:sp>
      <p:sp>
        <p:nvSpPr>
          <p:cNvPr id="6" name="순서도: 수동 입력 21"/>
          <p:cNvSpPr>
            <a:spLocks noChangeArrowheads="1"/>
          </p:cNvSpPr>
          <p:nvPr/>
        </p:nvSpPr>
        <p:spPr bwMode="auto">
          <a:xfrm rot="10800000">
            <a:off x="-23814" y="-3177"/>
            <a:ext cx="794908" cy="3586687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/>
        </p:spPr>
        <p:txBody>
          <a:bodyPr anchor="ctr"/>
          <a:lstStyle/>
          <a:p>
            <a:pPr algn="ctr"/>
            <a:endParaRPr lang="ko-KR" altLang="en-US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1" name="TextBox 22"/>
          <p:cNvSpPr txBox="1">
            <a:spLocks noChangeArrowheads="1"/>
          </p:cNvSpPr>
          <p:nvPr/>
        </p:nvSpPr>
        <p:spPr bwMode="auto">
          <a:xfrm>
            <a:off x="257862" y="86853"/>
            <a:ext cx="438582" cy="3054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endParaRPr lang="en-US" altLang="ko-KR" sz="1650" b="1" dirty="0">
              <a:solidFill>
                <a:srgbClr val="800000"/>
              </a:solidFill>
              <a:latin typeface="Adobe 고딕 Std B" charset="0"/>
              <a:ea typeface="Adobe 고딕 Std B" charset="0"/>
              <a:cs typeface="Adobe 고딕 Std B" charset="0"/>
            </a:endParaRPr>
          </a:p>
        </p:txBody>
      </p:sp>
      <p:sp>
        <p:nvSpPr>
          <p:cNvPr id="9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0" name="직사각형 25"/>
          <p:cNvSpPr/>
          <p:nvPr/>
        </p:nvSpPr>
        <p:spPr>
          <a:xfrm>
            <a:off x="47625" y="6251575"/>
            <a:ext cx="3862388" cy="571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625" y="6483685"/>
            <a:ext cx="6347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Copyright © </a:t>
            </a:r>
            <a:r>
              <a:rPr lang="en-US" sz="1100" b="1" dirty="0" smtClean="0"/>
              <a:t>2013, Embedded System Lab  , </a:t>
            </a:r>
            <a:r>
              <a:rPr lang="en-US" sz="1100" b="1" dirty="0" err="1" smtClean="0"/>
              <a:t>Hansung</a:t>
            </a:r>
            <a:r>
              <a:rPr lang="en-US" sz="1100" b="1" dirty="0" smtClean="0"/>
              <a:t> University , All </a:t>
            </a:r>
            <a:r>
              <a:rPr lang="en-US" sz="1100" b="1" dirty="0"/>
              <a:t>rights reserved</a:t>
            </a:r>
            <a:endParaRPr lang="en-US" sz="1100" dirty="0">
              <a:latin typeface="맑은고딕"/>
              <a:cs typeface="맑은고딕"/>
            </a:endParaRPr>
          </a:p>
        </p:txBody>
      </p:sp>
      <p:sp>
        <p:nvSpPr>
          <p:cNvPr id="13" name="타원형 설명선 12"/>
          <p:cNvSpPr/>
          <p:nvPr/>
        </p:nvSpPr>
        <p:spPr>
          <a:xfrm>
            <a:off x="5041875" y="5200331"/>
            <a:ext cx="3251878" cy="1108394"/>
          </a:xfrm>
          <a:prstGeom prst="wedgeEllipseCallout">
            <a:avLst>
              <a:gd name="adj1" fmla="val -17068"/>
              <a:gd name="adj2" fmla="val 58358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ko-KR" b="1" dirty="0" smtClean="0"/>
              <a:t>2013</a:t>
            </a:r>
            <a:r>
              <a:rPr lang="ko-KR" altLang="en-US" b="1" dirty="0" smtClean="0"/>
              <a:t> 설계 프로젝트</a:t>
            </a:r>
            <a:endParaRPr lang="en-US" altLang="ko-KR" b="1" dirty="0" smtClean="0"/>
          </a:p>
          <a:p>
            <a:pPr algn="r">
              <a:defRPr/>
            </a:pPr>
            <a:r>
              <a:rPr lang="en-US" altLang="ko-KR" b="1" dirty="0" smtClean="0"/>
              <a:t>For Needs </a:t>
            </a:r>
            <a:r>
              <a:rPr lang="ko-KR" altLang="en-US" b="1" dirty="0" smtClean="0"/>
              <a:t>팀  </a:t>
            </a:r>
            <a:endParaRPr lang="en-US" altLang="ko-KR" b="1" dirty="0" smtClean="0"/>
          </a:p>
          <a:p>
            <a:pPr algn="r">
              <a:lnSpc>
                <a:spcPct val="150000"/>
              </a:lnSpc>
              <a:defRPr/>
            </a:pPr>
            <a:r>
              <a:rPr lang="ko-KR" altLang="en-US" sz="1200" b="1" dirty="0" smtClean="0"/>
              <a:t>송태웅</a:t>
            </a:r>
            <a:r>
              <a:rPr lang="ko-KR" altLang="ko-KR" sz="1200" b="1" dirty="0" smtClean="0"/>
              <a:t>,</a:t>
            </a:r>
            <a:r>
              <a:rPr lang="ko-KR" altLang="en-US" sz="1200" b="1" dirty="0" smtClean="0"/>
              <a:t> 신승진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 장영창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 김미림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      </a:t>
            </a:r>
            <a:endParaRPr lang="en-US" altLang="ko-KR" sz="1200" b="1" dirty="0" smtClean="0"/>
          </a:p>
        </p:txBody>
      </p:sp>
      <p:pic>
        <p:nvPicPr>
          <p:cNvPr id="14" name="Picture 13" descr="hans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74364" y="6305353"/>
            <a:ext cx="1078920" cy="4205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079" y="4831167"/>
            <a:ext cx="624741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</a:rPr>
              <a:t> 마인드맵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(mind-map)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</a:rPr>
              <a:t>을 그리기위해 </a:t>
            </a:r>
            <a:endParaRPr lang="en-US" altLang="ko-KR" sz="1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</a:rPr>
              <a:t>마인드맵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(mind-map)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</a:rPr>
              <a:t>을 그리는 사람은없다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.”</a:t>
            </a:r>
          </a:p>
          <a:p>
            <a:endParaRPr lang="en-US" altLang="ko-KR" sz="15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“ 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</a:rPr>
              <a:t>함께 마인드맵을 완성하고 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(Be Social..)</a:t>
            </a:r>
          </a:p>
          <a:p>
            <a:r>
              <a:rPr lang="ko-KR" altLang="ko-KR" sz="15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</a:rPr>
              <a:t>  가치를 얻어간다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(Get in mind) ”</a:t>
            </a:r>
            <a:endParaRPr 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2290384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39537" y="0"/>
            <a:ext cx="4104463" cy="284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0573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3857" y="2385373"/>
            <a:ext cx="6069871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rgbClr val="EB5F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그러면 어떻게해</a:t>
            </a:r>
            <a:r>
              <a:rPr lang="en-US" altLang="ko-KR" sz="6000" b="1" dirty="0" smtClean="0">
                <a:solidFill>
                  <a:srgbClr val="EB5F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?</a:t>
            </a:r>
            <a:endParaRPr lang="en-US" altLang="ko-KR" sz="6000" b="1" dirty="0">
              <a:solidFill>
                <a:srgbClr val="EB5F6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다음_Regular" pitchFamily="2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1832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1559769" y="179182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300" dirty="0" smtClean="0">
                <a:solidFill>
                  <a:schemeClr val="accent3">
                    <a:lumMod val="75000"/>
                  </a:schemeClr>
                </a:solidFill>
                <a:latin typeface="Bernard MT Condensed"/>
                <a:cs typeface="Bernard MT Condensed"/>
              </a:rPr>
              <a:t>Social Drawing Mind Map</a:t>
            </a:r>
            <a:r>
              <a:rPr lang="en-US" altLang="ko-KR" sz="2500" dirty="0" smtClean="0">
                <a:latin typeface="Bernard MT Condensed"/>
                <a:cs typeface="Bernard MT Condensed"/>
              </a:rPr>
              <a:t/>
            </a:r>
            <a:br>
              <a:rPr lang="en-US" altLang="ko-KR" sz="2500" dirty="0" smtClean="0">
                <a:latin typeface="Bernard MT Condensed"/>
                <a:cs typeface="Bernard MT Condensed"/>
              </a:rPr>
            </a:br>
            <a:r>
              <a:rPr lang="en-US" altLang="ko-KR" sz="2500" dirty="0" smtClean="0">
                <a:latin typeface="Bernard MT Condensed"/>
                <a:cs typeface="Bernard MT Condensed"/>
              </a:rPr>
              <a:t/>
            </a:r>
            <a:br>
              <a:rPr lang="en-US" altLang="ko-KR" sz="2500" dirty="0" smtClean="0">
                <a:latin typeface="Bernard MT Condensed"/>
                <a:cs typeface="Bernard MT Condensed"/>
              </a:rPr>
            </a:br>
            <a:r>
              <a:rPr lang="en-US" altLang="ko-KR" sz="7800" dirty="0" smtClean="0">
                <a:latin typeface="Bernard MT Condensed"/>
                <a:cs typeface="Bernard MT Condensed"/>
              </a:rPr>
              <a:t> </a:t>
            </a:r>
            <a:r>
              <a:rPr lang="en-US" altLang="ko-KR" sz="8900" dirty="0" err="1" smtClean="0">
                <a:solidFill>
                  <a:srgbClr val="007700"/>
                </a:solidFill>
                <a:latin typeface="Bernard MT Condensed"/>
                <a:cs typeface="Bernard MT Condensed"/>
              </a:rPr>
              <a:t>Treeze</a:t>
            </a:r>
            <a:endParaRPr lang="en-US" sz="8900" dirty="0">
              <a:solidFill>
                <a:srgbClr val="007700"/>
              </a:solidFill>
              <a:latin typeface="Bernard MT Condensed"/>
              <a:cs typeface="Bernard MT Condense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7412" y="2735048"/>
            <a:ext cx="79442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를 이용하면</a:t>
            </a:r>
            <a:endParaRPr lang="en-US" altLang="ko-KR" sz="2500" b="1" dirty="0" smtClean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3500" b="1" dirty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                                  고민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은</a:t>
            </a:r>
            <a:r>
              <a:rPr lang="ko-KR" altLang="en-US" sz="3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해결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된다</a:t>
            </a:r>
            <a:r>
              <a:rPr lang="en-US" altLang="ko-KR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en-US" altLang="ko-KR" sz="30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297195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64118" y="1330023"/>
            <a:ext cx="631721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에서 유럽여행 계획을 세우면</a:t>
            </a:r>
            <a:endParaRPr lang="en-US" altLang="ko-KR" sz="2500" b="1" dirty="0" smtClean="0">
              <a:solidFill>
                <a:schemeClr val="accent5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/>
            <a:endParaRPr lang="en-US" altLang="ko-KR" sz="2500" b="1" dirty="0">
              <a:solidFill>
                <a:schemeClr val="accent5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2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기본 틀을 마인드맵으로 제공해줍니다</a:t>
            </a:r>
            <a:r>
              <a:rPr lang="en-US" altLang="ko-KR" sz="25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altLang="ko-KR" sz="2500" b="1" dirty="0">
              <a:solidFill>
                <a:schemeClr val="accent5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/>
            <a:endParaRPr lang="en-US" altLang="ko-KR" sz="5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25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1574710" y="3631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300" dirty="0" smtClean="0">
                <a:solidFill>
                  <a:schemeClr val="accent3">
                    <a:lumMod val="75000"/>
                  </a:schemeClr>
                </a:solidFill>
                <a:latin typeface="Bernard MT Condensed"/>
                <a:cs typeface="Bernard MT Condensed"/>
              </a:rPr>
              <a:t>Social Drawing Mind Map</a:t>
            </a:r>
            <a:r>
              <a:rPr lang="en-US" altLang="ko-KR" sz="2500" dirty="0" smtClean="0">
                <a:latin typeface="Bernard MT Condensed"/>
                <a:cs typeface="Bernard MT Condensed"/>
              </a:rPr>
              <a:t/>
            </a:r>
            <a:br>
              <a:rPr lang="en-US" altLang="ko-KR" sz="2500" dirty="0" smtClean="0">
                <a:latin typeface="Bernard MT Condensed"/>
                <a:cs typeface="Bernard MT Condensed"/>
              </a:rPr>
            </a:br>
            <a:r>
              <a:rPr lang="en-US" altLang="ko-KR" sz="2500" dirty="0" smtClean="0">
                <a:latin typeface="Bernard MT Condensed"/>
                <a:cs typeface="Bernard MT Condensed"/>
              </a:rPr>
              <a:t/>
            </a:r>
            <a:br>
              <a:rPr lang="en-US" altLang="ko-KR" sz="2500" dirty="0" smtClean="0">
                <a:latin typeface="Bernard MT Condensed"/>
                <a:cs typeface="Bernard MT Condensed"/>
              </a:rPr>
            </a:br>
            <a:r>
              <a:rPr lang="en-US" altLang="ko-KR" sz="7800" dirty="0" smtClean="0">
                <a:latin typeface="Bernard MT Condensed"/>
                <a:cs typeface="Bernard MT Condensed"/>
              </a:rPr>
              <a:t> </a:t>
            </a:r>
            <a:r>
              <a:rPr lang="en-US" altLang="ko-KR" sz="8900" dirty="0" err="1" smtClean="0">
                <a:solidFill>
                  <a:srgbClr val="007700"/>
                </a:solidFill>
                <a:latin typeface="Bernard MT Condensed"/>
                <a:cs typeface="Bernard MT Condensed"/>
              </a:rPr>
              <a:t>Treeze</a:t>
            </a:r>
            <a:endParaRPr lang="en-US" sz="8900" dirty="0">
              <a:solidFill>
                <a:srgbClr val="007700"/>
              </a:solidFill>
              <a:latin typeface="Bernard MT Condensed"/>
              <a:cs typeface="Bernard MT Condense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7882" y="2915522"/>
            <a:ext cx="86061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그</a:t>
            </a:r>
            <a:r>
              <a:rPr lang="ko-KR" altLang="en-US" sz="2500" b="1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마인드맵만 채우면 </a:t>
            </a:r>
            <a:endParaRPr lang="en-US" altLang="ko-KR" sz="2500" b="1" dirty="0" smtClean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ko-KR" sz="2500" b="1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                                계획을 빠트리지 않을수있습니다</a:t>
            </a:r>
            <a:r>
              <a:rPr lang="en-US" altLang="ko-KR" sz="2500" b="1" dirty="0" smtClean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altLang="ko-KR" sz="2500" b="1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679" y="4178447"/>
            <a:ext cx="8723657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그래서 완성된 마인드맵에서</a:t>
            </a:r>
            <a:endParaRPr lang="en-US" altLang="ko-KR" sz="2500" b="1" dirty="0" smtClean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                         </a:t>
            </a:r>
            <a:r>
              <a:rPr lang="ko-KR" altLang="en-US" sz="2500" b="1" dirty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5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일정표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와 </a:t>
            </a:r>
            <a:r>
              <a:rPr lang="ko-KR" altLang="en-US" sz="35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비용계산서</a:t>
            </a:r>
            <a:r>
              <a:rPr lang="ko-KR" altLang="en-US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를 생성해줍니다</a:t>
            </a:r>
            <a:r>
              <a:rPr lang="en-US" altLang="ko-KR" sz="2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altLang="ko-KR" sz="3000" b="1" dirty="0" smtClean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en-US" dirty="0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87227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2475" y="2397558"/>
            <a:ext cx="794220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rgbClr val="2159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를</a:t>
            </a:r>
            <a:r>
              <a:rPr lang="ko-KR" altLang="en-US" sz="6600" b="1" dirty="0" smtClean="0">
                <a:solidFill>
                  <a:srgbClr val="2159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 </a:t>
            </a:r>
            <a:endParaRPr lang="en-US" altLang="ko-KR" sz="6600" b="1" dirty="0" smtClean="0">
              <a:solidFill>
                <a:srgbClr val="21596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6600" b="1" dirty="0" smtClean="0">
                <a:solidFill>
                  <a:srgbClr val="2159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어떻게 이용</a:t>
            </a:r>
            <a:r>
              <a:rPr lang="ko-KR" altLang="en-US" sz="5000" b="1" dirty="0" smtClean="0">
                <a:solidFill>
                  <a:srgbClr val="2159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하면 되나요</a:t>
            </a:r>
            <a:r>
              <a:rPr lang="en-US" altLang="ko-KR" sz="5000" b="1" dirty="0" smtClean="0">
                <a:solidFill>
                  <a:srgbClr val="2159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?</a:t>
            </a:r>
            <a:endParaRPr lang="ko-KR" altLang="en-US" sz="5000" b="1" dirty="0">
              <a:solidFill>
                <a:srgbClr val="21596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1204169" y="1533508"/>
            <a:ext cx="7772400" cy="1728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300" dirty="0" smtClean="0">
                <a:solidFill>
                  <a:schemeClr val="accent3">
                    <a:lumMod val="75000"/>
                  </a:schemeClr>
                </a:solidFill>
                <a:latin typeface="Bernard MT Condensed"/>
                <a:cs typeface="Bernard MT Condensed"/>
              </a:rPr>
              <a:t>Social Drawing Mind Map</a:t>
            </a:r>
            <a:r>
              <a:rPr lang="en-US" altLang="ko-KR" sz="2500" dirty="0" smtClean="0">
                <a:latin typeface="Bernard MT Condensed"/>
                <a:cs typeface="Bernard MT Condensed"/>
              </a:rPr>
              <a:t/>
            </a:r>
            <a:br>
              <a:rPr lang="en-US" altLang="ko-KR" sz="2500" dirty="0" smtClean="0">
                <a:latin typeface="Bernard MT Condensed"/>
                <a:cs typeface="Bernard MT Condensed"/>
              </a:rPr>
            </a:br>
            <a:r>
              <a:rPr lang="en-US" altLang="ko-KR" sz="2500" dirty="0" smtClean="0">
                <a:latin typeface="Bernard MT Condensed"/>
                <a:cs typeface="Bernard MT Condensed"/>
              </a:rPr>
              <a:t/>
            </a:r>
            <a:br>
              <a:rPr lang="en-US" altLang="ko-KR" sz="2500" dirty="0" smtClean="0">
                <a:latin typeface="Bernard MT Condensed"/>
                <a:cs typeface="Bernard MT Condensed"/>
              </a:rPr>
            </a:br>
            <a:r>
              <a:rPr lang="en-US" altLang="ko-KR" sz="7800" dirty="0" smtClean="0">
                <a:latin typeface="Bernard MT Condensed"/>
                <a:cs typeface="Bernard MT Condensed"/>
              </a:rPr>
              <a:t> </a:t>
            </a:r>
            <a:r>
              <a:rPr lang="en-US" altLang="ko-KR" sz="8900" dirty="0" err="1" smtClean="0">
                <a:solidFill>
                  <a:srgbClr val="007700"/>
                </a:solidFill>
                <a:latin typeface="Bernard MT Condensed"/>
                <a:cs typeface="Bernard MT Condensed"/>
              </a:rPr>
              <a:t>Treeze</a:t>
            </a:r>
            <a:endParaRPr lang="en-US" sz="8900" dirty="0">
              <a:solidFill>
                <a:srgbClr val="007700"/>
              </a:solidFill>
              <a:latin typeface="Bernard MT Condensed"/>
              <a:cs typeface="Bernard MT Condense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6098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06357" y="11980"/>
            <a:ext cx="27494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시나리오</a:t>
            </a:r>
            <a:endParaRPr lang="ko-KR" altLang="en-US" sz="5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 descr="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26353" y="926305"/>
            <a:ext cx="7156823" cy="536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1217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06357" y="11980"/>
            <a:ext cx="27494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시나리오</a:t>
            </a:r>
            <a:endParaRPr lang="ko-KR" altLang="en-US" sz="5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1296" y="2449953"/>
            <a:ext cx="7022352" cy="15500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600" dirty="0" smtClean="0">
                <a:solidFill>
                  <a:srgbClr val="FFFF00"/>
                </a:solidFill>
              </a:rPr>
              <a:t>완성</a:t>
            </a:r>
            <a:r>
              <a:rPr lang="ko-KR" altLang="en-US" sz="3600" dirty="0" smtClean="0"/>
              <a:t>된 </a:t>
            </a:r>
            <a:r>
              <a:rPr lang="ko-KR" altLang="en-US" sz="4600" dirty="0" smtClean="0">
                <a:solidFill>
                  <a:srgbClr val="FFFF00"/>
                </a:solidFill>
              </a:rPr>
              <a:t>마인드 맵</a:t>
            </a:r>
            <a:r>
              <a:rPr lang="ko-KR" altLang="en-US" sz="3600" dirty="0" smtClean="0"/>
              <a:t>을 </a:t>
            </a:r>
            <a:r>
              <a:rPr lang="ko-KR" altLang="en-US" sz="4600" dirty="0" smtClean="0">
                <a:solidFill>
                  <a:srgbClr val="FFFF00"/>
                </a:solidFill>
              </a:rPr>
              <a:t>활용</a:t>
            </a:r>
            <a:r>
              <a:rPr lang="ko-KR" altLang="en-US" sz="3600" dirty="0" smtClean="0"/>
              <a:t>한</a:t>
            </a:r>
            <a:endParaRPr lang="en-US" altLang="ko-KR" sz="3600" dirty="0" smtClean="0"/>
          </a:p>
          <a:p>
            <a:pPr algn="ctr"/>
            <a:r>
              <a:rPr lang="ko-KR" altLang="en-US" sz="3600" dirty="0" smtClean="0"/>
              <a:t> </a:t>
            </a:r>
            <a:r>
              <a:rPr lang="ko-KR" altLang="en-US" sz="4600" dirty="0" smtClean="0">
                <a:solidFill>
                  <a:srgbClr val="FFFF00"/>
                </a:solidFill>
              </a:rPr>
              <a:t>가치창출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기능</a:t>
            </a:r>
            <a:endParaRPr lang="ko-KR" alt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163079" y="4831167"/>
            <a:ext cx="624741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</a:rPr>
              <a:t> 마인드맵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(mind-map)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</a:rPr>
              <a:t>을 그리기위해 </a:t>
            </a:r>
            <a:endParaRPr lang="en-US" altLang="ko-KR" sz="1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</a:rPr>
              <a:t>마인드맵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(mind-map)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</a:rPr>
              <a:t>을 그리는 사람은없다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.”</a:t>
            </a:r>
          </a:p>
          <a:p>
            <a:endParaRPr lang="en-US" altLang="ko-KR" sz="15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“ 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</a:rPr>
              <a:t>함께 마인드맵을 완성하고 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(Be Social..)</a:t>
            </a:r>
          </a:p>
          <a:p>
            <a:r>
              <a:rPr lang="ko-KR" altLang="ko-KR" sz="15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</a:rPr>
              <a:t>  가치를 얻어간다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</a:rPr>
              <a:t>(Get in mind) ”</a:t>
            </a:r>
            <a:endParaRPr 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397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06357" y="11980"/>
            <a:ext cx="27494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시나리오</a:t>
            </a:r>
            <a:endParaRPr lang="ko-KR" altLang="en-US" sz="5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 descr="v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8512" y="873754"/>
            <a:ext cx="4217370" cy="562315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273326" y="1240118"/>
            <a:ext cx="3571849" cy="3077882"/>
          </a:xfrm>
          <a:prstGeom prst="ellipse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dirty="0" smtClean="0">
                <a:solidFill>
                  <a:srgbClr val="FFFF00"/>
                </a:solidFill>
              </a:rPr>
              <a:t>완성</a:t>
            </a:r>
            <a:r>
              <a:rPr lang="ko-KR" altLang="en-US" sz="2000" dirty="0" smtClean="0">
                <a:solidFill>
                  <a:srgbClr val="FFFFFF"/>
                </a:solidFill>
              </a:rPr>
              <a:t>된</a:t>
            </a:r>
            <a:endParaRPr lang="en-US" altLang="ko-KR" sz="2000" dirty="0" smtClean="0">
              <a:solidFill>
                <a:srgbClr val="FFFFFF"/>
              </a:solidFill>
            </a:endParaRPr>
          </a:p>
          <a:p>
            <a:pPr algn="ctr"/>
            <a:r>
              <a:rPr lang="en-US" altLang="ko-KR" sz="2000" dirty="0" smtClean="0">
                <a:solidFill>
                  <a:srgbClr val="FFFFFF"/>
                </a:solidFill>
              </a:rPr>
              <a:t>‘</a:t>
            </a:r>
            <a:r>
              <a:rPr lang="ko-KR" altLang="en-US" sz="2000" dirty="0" smtClean="0">
                <a:solidFill>
                  <a:srgbClr val="FFFFFF"/>
                </a:solidFill>
              </a:rPr>
              <a:t>유럽 여행</a:t>
            </a:r>
            <a:r>
              <a:rPr lang="en-US" altLang="ko-KR" sz="2000" dirty="0" smtClean="0">
                <a:solidFill>
                  <a:srgbClr val="FFFFFF"/>
                </a:solidFill>
              </a:rPr>
              <a:t>’</a:t>
            </a:r>
          </a:p>
          <a:p>
            <a:pPr algn="ctr"/>
            <a:r>
              <a:rPr lang="ko-KR" altLang="en-US" sz="3000" dirty="0" smtClean="0">
                <a:solidFill>
                  <a:srgbClr val="FFFF00"/>
                </a:solidFill>
              </a:rPr>
              <a:t>마인드맵에서</a:t>
            </a:r>
            <a:endParaRPr lang="en-US" altLang="ko-KR" sz="3000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rgbClr val="FFFFFF"/>
                </a:solidFill>
              </a:rPr>
              <a:t>원하는 </a:t>
            </a:r>
            <a:endParaRPr lang="en-US" altLang="ko-KR" sz="2000" dirty="0" smtClean="0">
              <a:solidFill>
                <a:srgbClr val="FFFFFF"/>
              </a:solidFill>
            </a:endParaRPr>
          </a:p>
          <a:p>
            <a:pPr algn="ctr"/>
            <a:r>
              <a:rPr lang="ko-KR" altLang="en-US" sz="3000" dirty="0" smtClean="0">
                <a:solidFill>
                  <a:srgbClr val="FFFF00"/>
                </a:solidFill>
              </a:rPr>
              <a:t>항목</a:t>
            </a:r>
            <a:endParaRPr lang="en-US" altLang="ko-KR" sz="3000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3000" dirty="0" smtClean="0">
                <a:solidFill>
                  <a:srgbClr val="FFFF00"/>
                </a:solidFill>
              </a:rPr>
              <a:t>선택시 </a:t>
            </a:r>
            <a:endParaRPr lang="en-US" altLang="ko-KR" sz="30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7600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06357" y="11980"/>
            <a:ext cx="27494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시나리오</a:t>
            </a:r>
            <a:endParaRPr lang="ko-KR" altLang="en-US" sz="5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 descr="v-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3647" y="873754"/>
            <a:ext cx="4334808" cy="577974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721411" y="2345766"/>
            <a:ext cx="4093883" cy="3008836"/>
          </a:xfrm>
          <a:prstGeom prst="ellipse">
            <a:avLst/>
          </a:pr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75000"/>
                </a:schemeClr>
              </a:gs>
            </a:gsLst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FFFFFF"/>
                </a:solidFill>
              </a:rPr>
              <a:t>유럽여행</a:t>
            </a:r>
            <a:endParaRPr lang="en-US" altLang="ko-KR" sz="2800" dirty="0" smtClean="0">
              <a:solidFill>
                <a:srgbClr val="FFFFFF"/>
              </a:solidFill>
            </a:endParaRPr>
          </a:p>
          <a:p>
            <a:pPr algn="ctr"/>
            <a:r>
              <a:rPr lang="ko-KR" altLang="en-US" sz="2800" dirty="0" smtClean="0">
                <a:solidFill>
                  <a:srgbClr val="FFFF00"/>
                </a:solidFill>
              </a:rPr>
              <a:t>계획표</a:t>
            </a:r>
            <a:r>
              <a:rPr lang="en-US" altLang="ko-KR" sz="2800" dirty="0" smtClean="0">
                <a:solidFill>
                  <a:srgbClr val="FFFF00"/>
                </a:solidFill>
              </a:rPr>
              <a:t>,</a:t>
            </a:r>
          </a:p>
          <a:p>
            <a:pPr algn="ctr"/>
            <a:r>
              <a:rPr lang="ko-KR" altLang="en-US" sz="2800" dirty="0" smtClean="0">
                <a:solidFill>
                  <a:srgbClr val="FFFF00"/>
                </a:solidFill>
              </a:rPr>
              <a:t>일정표</a:t>
            </a:r>
            <a:r>
              <a:rPr lang="en-US" altLang="ko-KR" sz="2800" dirty="0" smtClean="0">
                <a:solidFill>
                  <a:srgbClr val="FFFF00"/>
                </a:solidFill>
              </a:rPr>
              <a:t>,</a:t>
            </a:r>
          </a:p>
          <a:p>
            <a:pPr algn="ctr"/>
            <a:r>
              <a:rPr lang="ko-KR" altLang="en-US" sz="2800" dirty="0" smtClean="0">
                <a:solidFill>
                  <a:srgbClr val="FFFF00"/>
                </a:solidFill>
              </a:rPr>
              <a:t>비용관련 자료</a:t>
            </a:r>
            <a:endParaRPr lang="en-US" altLang="ko-KR" sz="2800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2800" dirty="0" smtClean="0">
                <a:solidFill>
                  <a:srgbClr val="FFFF00"/>
                </a:solidFill>
              </a:rPr>
              <a:t>등을 생성</a:t>
            </a:r>
            <a:endParaRPr lang="en-US" altLang="ko-KR" sz="2800" dirty="0" smtClean="0">
              <a:solidFill>
                <a:srgbClr val="FFFF00"/>
              </a:solidFill>
            </a:endParaRPr>
          </a:p>
          <a:p>
            <a:pPr algn="ctr"/>
            <a:endParaRPr lang="en-US" altLang="ko-KR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696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06357" y="11980"/>
            <a:ext cx="27494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시나리오</a:t>
            </a:r>
            <a:endParaRPr lang="ko-KR" altLang="en-US" sz="5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 descr="e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351" y="873754"/>
            <a:ext cx="4326329" cy="576843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902711" y="1049426"/>
            <a:ext cx="3025803" cy="2318242"/>
          </a:xfrm>
          <a:prstGeom prst="ellipse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100000">
                <a:schemeClr val="accent4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FFFF00"/>
                </a:solidFill>
              </a:rPr>
              <a:t>1. </a:t>
            </a:r>
            <a:r>
              <a:rPr lang="ko-KR" altLang="en-US" sz="2400" dirty="0" err="1" smtClean="0">
                <a:solidFill>
                  <a:srgbClr val="FFFF00"/>
                </a:solidFill>
              </a:rPr>
              <a:t>노드</a:t>
            </a:r>
            <a:r>
              <a:rPr lang="ko-KR" altLang="en-US" sz="2400" dirty="0" smtClean="0">
                <a:solidFill>
                  <a:srgbClr val="FFFF00"/>
                </a:solidFill>
              </a:rPr>
              <a:t> 추천으로 많은 정보 얻기</a:t>
            </a:r>
            <a:endParaRPr lang="en-US" altLang="ko-KR" sz="2400" dirty="0" smtClean="0">
              <a:solidFill>
                <a:srgbClr val="FFFF00"/>
              </a:solidFill>
            </a:endParaRPr>
          </a:p>
        </p:txBody>
      </p:sp>
      <p:sp>
        <p:nvSpPr>
          <p:cNvPr id="9" name="Oval 6"/>
          <p:cNvSpPr/>
          <p:nvPr/>
        </p:nvSpPr>
        <p:spPr>
          <a:xfrm>
            <a:off x="5540956" y="3679902"/>
            <a:ext cx="3290810" cy="2308302"/>
          </a:xfrm>
          <a:prstGeom prst="ellipse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FFFF00"/>
                </a:solidFill>
              </a:rPr>
              <a:t>2. </a:t>
            </a:r>
            <a:r>
              <a:rPr lang="ko-KR" altLang="en-US" sz="2400" dirty="0" smtClean="0">
                <a:solidFill>
                  <a:srgbClr val="FFFF00"/>
                </a:solidFill>
              </a:rPr>
              <a:t>각 </a:t>
            </a:r>
            <a:r>
              <a:rPr lang="ko-KR" altLang="en-US" sz="2400" dirty="0" err="1" smtClean="0">
                <a:solidFill>
                  <a:srgbClr val="FFFF00"/>
                </a:solidFill>
              </a:rPr>
              <a:t>노드에</a:t>
            </a:r>
            <a:r>
              <a:rPr lang="ko-KR" altLang="en-US" sz="2400" dirty="0" smtClean="0">
                <a:solidFill>
                  <a:srgbClr val="FFFF00"/>
                </a:solidFill>
              </a:rPr>
              <a:t> 세부내용까지 </a:t>
            </a:r>
          </a:p>
          <a:p>
            <a:pPr algn="ctr"/>
            <a:r>
              <a:rPr lang="ko-KR" altLang="en-US" sz="2400" dirty="0" smtClean="0">
                <a:solidFill>
                  <a:srgbClr val="FFFF00"/>
                </a:solidFill>
              </a:rPr>
              <a:t>파일첨부</a:t>
            </a:r>
            <a:r>
              <a:rPr lang="en-US" altLang="ko-KR" sz="2400" dirty="0" smtClean="0">
                <a:solidFill>
                  <a:srgbClr val="FFFF00"/>
                </a:solidFill>
              </a:rPr>
              <a:t>, </a:t>
            </a:r>
          </a:p>
          <a:p>
            <a:pPr algn="ctr"/>
            <a:r>
              <a:rPr lang="ko-KR" altLang="en-US" sz="2400" dirty="0" smtClean="0">
                <a:solidFill>
                  <a:srgbClr val="FFFF00"/>
                </a:solidFill>
              </a:rPr>
              <a:t>내용첨부 가능</a:t>
            </a:r>
          </a:p>
        </p:txBody>
      </p:sp>
    </p:spTree>
    <p:extLst>
      <p:ext uri="{BB962C8B-B14F-4D97-AF65-F5344CB8AC3E}">
        <p14:creationId xmlns:p14="http://schemas.microsoft.com/office/powerpoint/2010/main" xmlns="" val="235268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4" name="Picture 3" descr="feedback2x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04177" y="3732495"/>
            <a:ext cx="2839823" cy="283982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2795625">
            <a:off x="4681946" y="3928656"/>
            <a:ext cx="1182756" cy="464950"/>
          </a:xfrm>
          <a:prstGeom prst="rightArrow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00236" y="4872098"/>
            <a:ext cx="1603941" cy="215444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dk1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ko-KR" altLang="en-US" smtClean="0"/>
              <a:t>마인드맵 확인 및 가치 얻기</a:t>
            </a:r>
            <a:endParaRPr lang="en-US" altLang="ko-KR" dirty="0"/>
          </a:p>
        </p:txBody>
      </p:sp>
      <p:pic>
        <p:nvPicPr>
          <p:cNvPr id="10" name="Picture 9" descr="117982434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246" y="4295238"/>
            <a:ext cx="3230880" cy="215646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8410328">
            <a:off x="3175859" y="3922574"/>
            <a:ext cx="961027" cy="52771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951340" y="4668690"/>
            <a:ext cx="1336778" cy="215445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dk1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ko-KR" altLang="en-US" dirty="0" smtClean="0"/>
              <a:t>마인드맵 공유</a:t>
            </a:r>
            <a:r>
              <a:rPr lang="en-US" altLang="ko-KR" dirty="0" smtClean="0"/>
              <a:t>,</a:t>
            </a:r>
            <a:r>
              <a:rPr lang="ko-KR" altLang="en-US" dirty="0" smtClean="0"/>
              <a:t> 공동작업</a:t>
            </a:r>
            <a:endParaRPr lang="en-US" altLang="ko-KR" dirty="0"/>
          </a:p>
        </p:txBody>
      </p:sp>
      <p:sp>
        <p:nvSpPr>
          <p:cNvPr id="14" name="TextBox 13"/>
          <p:cNvSpPr txBox="1"/>
          <p:nvPr/>
        </p:nvSpPr>
        <p:spPr>
          <a:xfrm>
            <a:off x="593483" y="6320135"/>
            <a:ext cx="33651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latin typeface="나눔고딕"/>
                <a:ea typeface="나눔고딕"/>
                <a:cs typeface="나눔고딕"/>
              </a:rPr>
              <a:t>마인드 맵</a:t>
            </a:r>
            <a:r>
              <a:rPr lang="en-US" altLang="ko-KR" sz="15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1500" b="1" dirty="0" smtClean="0">
                <a:latin typeface="나눔고딕"/>
                <a:ea typeface="나눔고딕"/>
                <a:cs typeface="나눔고딕"/>
              </a:rPr>
              <a:t>사용자들 </a:t>
            </a:r>
            <a:r>
              <a:rPr lang="en-US" altLang="ko-KR" sz="1500" b="1" dirty="0" smtClean="0">
                <a:latin typeface="나눔고딕"/>
                <a:ea typeface="나눔고딕"/>
                <a:cs typeface="나눔고딕"/>
              </a:rPr>
              <a:t>Community</a:t>
            </a:r>
            <a:endParaRPr lang="en-US" sz="15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70706" y="5862819"/>
            <a:ext cx="27192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latin typeface="나눔고딕"/>
                <a:ea typeface="나눔고딕"/>
                <a:cs typeface="나눔고딕"/>
              </a:rPr>
              <a:t>특정 </a:t>
            </a:r>
            <a:r>
              <a:rPr lang="en-US" sz="1500" b="1" dirty="0" err="1" smtClean="0">
                <a:latin typeface="나눔고딕"/>
                <a:ea typeface="나눔고딕"/>
                <a:cs typeface="나눔고딕"/>
              </a:rPr>
              <a:t>Treeze</a:t>
            </a:r>
            <a:r>
              <a:rPr lang="en-US" sz="15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1500" b="1" dirty="0" smtClean="0">
                <a:latin typeface="나눔고딕"/>
                <a:ea typeface="나눔고딕"/>
                <a:cs typeface="나눔고딕"/>
              </a:rPr>
              <a:t>사용자</a:t>
            </a:r>
            <a:r>
              <a:rPr lang="en-US" altLang="ko-KR" sz="1500" b="1" dirty="0" smtClean="0">
                <a:latin typeface="나눔고딕"/>
                <a:ea typeface="나눔고딕"/>
                <a:cs typeface="나눔고딕"/>
              </a:rPr>
              <a:t> “ </a:t>
            </a:r>
            <a:r>
              <a:rPr lang="en-US" altLang="ko-KR" sz="1500" b="1" dirty="0" err="1" smtClean="0">
                <a:latin typeface="나눔고딕"/>
                <a:ea typeface="나눔고딕"/>
                <a:cs typeface="나눔고딕"/>
              </a:rPr>
              <a:t>Treezer</a:t>
            </a:r>
            <a:r>
              <a:rPr lang="en-US" altLang="ko-KR" sz="1500" b="1" dirty="0" smtClean="0">
                <a:latin typeface="나눔고딕"/>
                <a:ea typeface="나눔고딕"/>
                <a:cs typeface="나눔고딕"/>
              </a:rPr>
              <a:t> ”</a:t>
            </a:r>
            <a:endParaRPr lang="en-US" sz="15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63010" y="2881520"/>
            <a:ext cx="18474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latin typeface="나눔고딕"/>
                <a:ea typeface="나눔고딕"/>
                <a:cs typeface="나눔고딕"/>
              </a:rPr>
              <a:t>“</a:t>
            </a:r>
            <a:r>
              <a:rPr lang="en-US" sz="1500" b="1" dirty="0" err="1" smtClean="0">
                <a:latin typeface="나눔고딕"/>
                <a:ea typeface="나눔고딕"/>
                <a:cs typeface="나눔고딕"/>
              </a:rPr>
              <a:t>Treeze</a:t>
            </a:r>
            <a:r>
              <a:rPr lang="en-US" sz="1500" b="1" dirty="0" smtClean="0">
                <a:latin typeface="나눔고딕"/>
                <a:ea typeface="나눔고딕"/>
                <a:cs typeface="나눔고딕"/>
              </a:rPr>
              <a:t>”  </a:t>
            </a:r>
            <a:r>
              <a:rPr lang="en-US" sz="1300" b="1" dirty="0" smtClean="0">
                <a:latin typeface="나눔고딕"/>
                <a:ea typeface="나눔고딕"/>
                <a:cs typeface="나눔고딕"/>
              </a:rPr>
              <a:t>Web site</a:t>
            </a:r>
            <a:endParaRPr lang="en-US" sz="13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타원형 설명선 12"/>
          <p:cNvSpPr/>
          <p:nvPr/>
        </p:nvSpPr>
        <p:spPr>
          <a:xfrm>
            <a:off x="4899797" y="2792963"/>
            <a:ext cx="4244203" cy="1198199"/>
          </a:xfrm>
          <a:prstGeom prst="wedgeEllipseCallout">
            <a:avLst>
              <a:gd name="adj1" fmla="val 14266"/>
              <a:gd name="adj2" fmla="val 6431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500" b="1" dirty="0" smtClean="0"/>
              <a:t>완성된 풍성한 마인드맵들</a:t>
            </a:r>
            <a:r>
              <a:rPr lang="en-US" altLang="ko-KR" sz="1500" b="1" dirty="0" smtClean="0"/>
              <a:t>..</a:t>
            </a:r>
          </a:p>
          <a:p>
            <a:pPr>
              <a:defRPr/>
            </a:pPr>
            <a:r>
              <a:rPr lang="en-US" altLang="ko-KR" sz="1500" b="1" dirty="0" err="1" smtClean="0"/>
              <a:t>Treeze</a:t>
            </a:r>
            <a:r>
              <a:rPr lang="en-US" altLang="ko-KR" sz="1500" b="1" dirty="0" smtClean="0"/>
              <a:t> </a:t>
            </a:r>
            <a:r>
              <a:rPr lang="ko-KR" altLang="en-US" sz="1500" b="1" dirty="0" smtClean="0"/>
              <a:t>를 통해</a:t>
            </a:r>
            <a:r>
              <a:rPr lang="en-US" altLang="ko-KR" sz="1500" b="1" dirty="0" smtClean="0"/>
              <a:t>..</a:t>
            </a:r>
            <a:r>
              <a:rPr lang="ko-KR" altLang="en-US" sz="1500" b="1" dirty="0" smtClean="0"/>
              <a:t> 찾아보고</a:t>
            </a:r>
            <a:endParaRPr lang="en-US" altLang="ko-KR" sz="1500" b="1" dirty="0"/>
          </a:p>
          <a:p>
            <a:pPr>
              <a:defRPr/>
            </a:pPr>
            <a:r>
              <a:rPr lang="ko-KR" altLang="en-US" sz="2000" b="1" dirty="0" smtClean="0">
                <a:solidFill>
                  <a:srgbClr val="FFFF00"/>
                </a:solidFill>
              </a:rPr>
              <a:t>원하던 자료를 얻는다</a:t>
            </a:r>
            <a:r>
              <a:rPr lang="en-US" altLang="ko-KR" sz="2000" b="1" dirty="0" smtClean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18" name="타원형 설명선 12"/>
          <p:cNvSpPr/>
          <p:nvPr/>
        </p:nvSpPr>
        <p:spPr>
          <a:xfrm>
            <a:off x="0" y="2799985"/>
            <a:ext cx="2926389" cy="1687358"/>
          </a:xfrm>
          <a:prstGeom prst="wedgeEllipseCallout">
            <a:avLst>
              <a:gd name="adj1" fmla="val -15906"/>
              <a:gd name="adj2" fmla="val 57014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dirty="0" smtClean="0">
                <a:solidFill>
                  <a:srgbClr val="FFFF00"/>
                </a:solidFill>
              </a:rPr>
              <a:t>마인드맵</a:t>
            </a:r>
            <a:endParaRPr lang="en-US" altLang="ko-KR" sz="2000" b="1" dirty="0" smtClean="0">
              <a:solidFill>
                <a:srgbClr val="FFFF00"/>
              </a:solidFill>
            </a:endParaRPr>
          </a:p>
          <a:p>
            <a:pPr algn="ctr">
              <a:defRPr/>
            </a:pPr>
            <a:r>
              <a:rPr lang="ko-KR" altLang="en-US" sz="1500" b="1" dirty="0" smtClean="0"/>
              <a:t>웹 또는 로컬 마인드맵 작성 프로그램을 통한 </a:t>
            </a:r>
            <a:endParaRPr lang="en-US" altLang="ko-KR" sz="1500" b="1" dirty="0" smtClean="0"/>
          </a:p>
          <a:p>
            <a:pPr algn="ctr">
              <a:defRPr/>
            </a:pPr>
            <a:r>
              <a:rPr lang="ko-KR" altLang="en-US" sz="2000" b="1" dirty="0" smtClean="0">
                <a:solidFill>
                  <a:srgbClr val="FFFF00"/>
                </a:solidFill>
              </a:rPr>
              <a:t>공유</a:t>
            </a:r>
            <a:r>
              <a:rPr lang="en-US" altLang="ko-KR" sz="2000" b="1" dirty="0" smtClean="0">
                <a:solidFill>
                  <a:srgbClr val="FFFF00"/>
                </a:solidFill>
              </a:rPr>
              <a:t>,</a:t>
            </a:r>
            <a:r>
              <a:rPr lang="ko-KR" altLang="en-US" sz="2000" b="1" dirty="0" smtClean="0">
                <a:solidFill>
                  <a:srgbClr val="FFFF00"/>
                </a:solidFill>
              </a:rPr>
              <a:t>공동작업</a:t>
            </a:r>
            <a:endParaRPr lang="en-US" altLang="ko-KR" sz="2000" b="1" dirty="0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18192" y="162660"/>
            <a:ext cx="5558538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5000" b="1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T</a:t>
            </a:r>
            <a:r>
              <a:rPr lang="en-US" altLang="ko-KR" sz="5000" b="1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reeze</a:t>
            </a:r>
            <a:r>
              <a:rPr lang="en-US" altLang="ko-KR" sz="50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 </a:t>
            </a:r>
            <a:r>
              <a:rPr lang="ko-KR" altLang="en-US" sz="50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서비스</a:t>
            </a:r>
            <a:r>
              <a:rPr lang="en-US" altLang="ko-KR" sz="50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 </a:t>
            </a:r>
            <a:r>
              <a:rPr lang="ko-KR" altLang="en-US" sz="50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구조</a:t>
            </a:r>
            <a:endParaRPr lang="en-US" altLang="ko-KR" sz="50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다음_Regular" pitchFamily="2" charset="-127"/>
              <a:cs typeface="Arial" pitchFamily="34" charset="0"/>
            </a:endParaRPr>
          </a:p>
        </p:txBody>
      </p:sp>
      <p:pic>
        <p:nvPicPr>
          <p:cNvPr id="2" name="Picture 1" descr="min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51340" y="1039319"/>
            <a:ext cx="2915784" cy="1822365"/>
          </a:xfrm>
          <a:prstGeom prst="rect">
            <a:avLst/>
          </a:prstGeom>
        </p:spPr>
      </p:pic>
      <p:sp>
        <p:nvSpPr>
          <p:cNvPr id="25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9" name="타원형 설명선 12"/>
          <p:cNvSpPr/>
          <p:nvPr/>
        </p:nvSpPr>
        <p:spPr>
          <a:xfrm>
            <a:off x="5983064" y="1009437"/>
            <a:ext cx="3160936" cy="1687358"/>
          </a:xfrm>
          <a:prstGeom prst="wedgeEllipseCallout">
            <a:avLst>
              <a:gd name="adj1" fmla="val -47576"/>
              <a:gd name="adj2" fmla="val -3773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dirty="0" smtClean="0">
                <a:solidFill>
                  <a:srgbClr val="FFFF00"/>
                </a:solidFill>
              </a:rPr>
              <a:t>마인드맵</a:t>
            </a:r>
            <a:endParaRPr lang="en-US" altLang="ko-KR" sz="2000" b="1" dirty="0" smtClean="0">
              <a:solidFill>
                <a:srgbClr val="FFFF00"/>
              </a:solidFill>
            </a:endParaRPr>
          </a:p>
          <a:p>
            <a:pPr algn="ctr">
              <a:defRPr/>
            </a:pPr>
            <a:r>
              <a:rPr lang="ko-KR" altLang="en-US" sz="1500" b="1" dirty="0" smtClean="0"/>
              <a:t>을 통한 한눈에 알아볼수있고 정리가 잘된 </a:t>
            </a:r>
            <a:endParaRPr lang="en-US" altLang="ko-KR" sz="1500" b="1" dirty="0" smtClean="0"/>
          </a:p>
          <a:p>
            <a:pPr algn="ctr">
              <a:defRPr/>
            </a:pPr>
            <a:r>
              <a:rPr lang="ko-KR" altLang="en-US" sz="2000" b="1" dirty="0" smtClean="0">
                <a:solidFill>
                  <a:srgbClr val="FFFF00"/>
                </a:solidFill>
              </a:rPr>
              <a:t>지식</a:t>
            </a:r>
            <a:r>
              <a:rPr lang="en-US" altLang="ko-KR" sz="2000" b="1" dirty="0" smtClean="0">
                <a:solidFill>
                  <a:srgbClr val="FFFF00"/>
                </a:solidFill>
              </a:rPr>
              <a:t>,</a:t>
            </a:r>
            <a:r>
              <a:rPr lang="ko-KR" altLang="en-US" sz="2000" b="1" dirty="0" smtClean="0">
                <a:solidFill>
                  <a:srgbClr val="FFFF00"/>
                </a:solidFill>
              </a:rPr>
              <a:t>정보 창고</a:t>
            </a:r>
            <a:endParaRPr lang="en-US" altLang="ko-KR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3258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3779" y="4249040"/>
            <a:ext cx="6768304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마인드맵을 그릴수 있는 </a:t>
            </a:r>
            <a:endParaRPr lang="en-US" altLang="ko-KR" sz="5000" b="1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다음_Regular" pitchFamily="2" charset="-127"/>
              <a:cs typeface="Arial" pitchFamily="34" charset="0"/>
            </a:endParaRPr>
          </a:p>
          <a:p>
            <a:pPr algn="ctr"/>
            <a:r>
              <a:rPr lang="en-US" altLang="ko-KR" sz="50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Site</a:t>
            </a:r>
            <a:r>
              <a:rPr lang="ko-KR" altLang="en-US" sz="50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는 많습니다</a:t>
            </a:r>
            <a:r>
              <a:rPr lang="en-US" altLang="ko-KR" sz="50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다음_Regular" pitchFamily="2" charset="-127"/>
                <a:cs typeface="Arial" pitchFamily="34" charset="0"/>
              </a:rPr>
              <a:t>.</a:t>
            </a:r>
            <a:endParaRPr lang="en-US" altLang="ko-KR" sz="50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다음_Regular" pitchFamily="2" charset="-127"/>
              <a:cs typeface="Arial" pitchFamily="34" charset="0"/>
            </a:endParaRPr>
          </a:p>
        </p:txBody>
      </p:sp>
      <p:pic>
        <p:nvPicPr>
          <p:cNvPr id="3" name="Picture 2" descr="스크린샷 2013-03-26 오전 1.51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4382745" cy="2465294"/>
          </a:xfrm>
          <a:prstGeom prst="rect">
            <a:avLst/>
          </a:prstGeom>
        </p:spPr>
      </p:pic>
      <p:pic>
        <p:nvPicPr>
          <p:cNvPr id="5" name="Picture 4" descr="스크린샷 2013-03-26 오전 1.52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82745" y="0"/>
            <a:ext cx="4761255" cy="2678206"/>
          </a:xfrm>
          <a:prstGeom prst="rect">
            <a:avLst/>
          </a:prstGeom>
        </p:spPr>
      </p:pic>
      <p:pic>
        <p:nvPicPr>
          <p:cNvPr id="7" name="Picture 6" descr="스크린샷 2013-03-26 오전 1.53.3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72808" y="1840799"/>
            <a:ext cx="3135157" cy="1763526"/>
          </a:xfrm>
          <a:prstGeom prst="rect">
            <a:avLst/>
          </a:prstGeom>
        </p:spPr>
      </p:pic>
      <p:pic>
        <p:nvPicPr>
          <p:cNvPr id="8" name="Picture 7" descr="스크린샷 2013-03-26 오전 1.57.3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19411" y="1796443"/>
            <a:ext cx="3214012" cy="180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4411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44823" y="1568825"/>
            <a:ext cx="9263529" cy="2749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0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결국 저희는</a:t>
            </a:r>
            <a:r>
              <a:rPr lang="ko-KR" altLang="en-US" sz="50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altLang="ko-KR" sz="5000" b="1" dirty="0" smtClean="0">
              <a:solidFill>
                <a:schemeClr val="accent5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20000"/>
              </a:lnSpc>
            </a:pPr>
            <a:r>
              <a:rPr lang="ko-KR" altLang="en-US" sz="40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사람들이 </a:t>
            </a:r>
            <a:r>
              <a:rPr lang="ko-KR" altLang="en-US" sz="5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마인드맵 공유</a:t>
            </a:r>
            <a:r>
              <a:rPr lang="ko-KR" altLang="en-US" sz="40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를</a:t>
            </a:r>
            <a:r>
              <a:rPr lang="ko-KR" altLang="en-US" sz="40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altLang="ko-KR" sz="4000" b="1" dirty="0" smtClean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20000"/>
              </a:lnSpc>
            </a:pPr>
            <a:r>
              <a:rPr lang="ko-KR" altLang="en-US" sz="40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가능하게 하는 </a:t>
            </a:r>
            <a:r>
              <a:rPr lang="en-US" altLang="ko-KR" sz="40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Web Site</a:t>
            </a:r>
            <a:r>
              <a:rPr lang="ko-KR" altLang="en-US" sz="40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를 만듭니다</a:t>
            </a:r>
            <a:r>
              <a:rPr lang="en-US" altLang="ko-KR" sz="40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altLang="ko-KR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4274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3377" y="2591793"/>
            <a:ext cx="83124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 smtClean="0">
                <a:solidFill>
                  <a:srgbClr val="EB5F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기술</a:t>
            </a:r>
            <a:r>
              <a:rPr lang="en-US" altLang="ko-KR" sz="6600" b="1" dirty="0" smtClean="0">
                <a:solidFill>
                  <a:srgbClr val="EB5F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6600" b="1" dirty="0" smtClean="0">
                <a:solidFill>
                  <a:srgbClr val="EB5F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 시스템 구조 소개</a:t>
            </a:r>
            <a:endParaRPr lang="ko-KR" altLang="en-US" sz="6600" b="1" dirty="0">
              <a:solidFill>
                <a:srgbClr val="EB5F6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4422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28742" y="598436"/>
            <a:ext cx="4732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1</a:t>
            </a:r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3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Treeze</a:t>
            </a:r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개발 도구 및 기술</a:t>
            </a:r>
            <a:endParaRPr lang="ko-KR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  <a:cs typeface="나눔고딕"/>
            </a:endParaRPr>
          </a:p>
        </p:txBody>
      </p:sp>
      <p:pic>
        <p:nvPicPr>
          <p:cNvPr id="8" name="Picture 7" descr="d3-slid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4480" y="1516320"/>
            <a:ext cx="2017967" cy="1513475"/>
          </a:xfrm>
          <a:prstGeom prst="rect">
            <a:avLst/>
          </a:prstGeom>
        </p:spPr>
      </p:pic>
      <p:pic>
        <p:nvPicPr>
          <p:cNvPr id="9" name="Picture 8" descr="bootstrap_screenshot_0_134742026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87871" y="1152434"/>
            <a:ext cx="2345765" cy="2345765"/>
          </a:xfrm>
          <a:prstGeom prst="rect">
            <a:avLst/>
          </a:prstGeom>
        </p:spPr>
      </p:pic>
      <p:pic>
        <p:nvPicPr>
          <p:cNvPr id="10" name="Picture 9" descr="6a00d8341c767353ef016762f7c808970b-800w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4361" y="3348789"/>
            <a:ext cx="1638549" cy="2457823"/>
          </a:xfrm>
          <a:prstGeom prst="rect">
            <a:avLst/>
          </a:prstGeom>
        </p:spPr>
      </p:pic>
      <p:pic>
        <p:nvPicPr>
          <p:cNvPr id="14" name="Picture 13" descr="min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00245" y="1531261"/>
            <a:ext cx="2388597" cy="1492873"/>
          </a:xfrm>
          <a:prstGeom prst="rect">
            <a:avLst/>
          </a:prstGeom>
        </p:spPr>
      </p:pic>
      <p:pic>
        <p:nvPicPr>
          <p:cNvPr id="15" name="Picture 14" descr="wplogoblue-stacked-rgb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04111" y="3962698"/>
            <a:ext cx="1957872" cy="1397921"/>
          </a:xfrm>
          <a:prstGeom prst="rect">
            <a:avLst/>
          </a:prstGeom>
        </p:spPr>
      </p:pic>
      <p:pic>
        <p:nvPicPr>
          <p:cNvPr id="16" name="Picture 15" descr="Sublime_Text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01474" y="3710093"/>
            <a:ext cx="1650526" cy="1650526"/>
          </a:xfrm>
          <a:prstGeom prst="rect">
            <a:avLst/>
          </a:prstGeom>
        </p:spPr>
      </p:pic>
      <p:pic>
        <p:nvPicPr>
          <p:cNvPr id="17" name="Picture 16" descr="Logo_Spring_258x15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0747" y="3814680"/>
            <a:ext cx="2222929" cy="130101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69421" y="3161469"/>
            <a:ext cx="2373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D3.js</a:t>
            </a:r>
            <a:r>
              <a:rPr lang="ko-KR" altLang="en-US" sz="1500" dirty="0" smtClean="0"/>
              <a:t> </a:t>
            </a:r>
            <a:endParaRPr lang="en-US" altLang="ko-KR" sz="1500" dirty="0" smtClean="0"/>
          </a:p>
          <a:p>
            <a:r>
              <a:rPr lang="ko-KR" altLang="en-US" sz="1500" dirty="0" smtClean="0"/>
              <a:t>마인드맵 조작 기술응용</a:t>
            </a:r>
            <a:endParaRPr lang="en-US" sz="1500" dirty="0"/>
          </a:p>
        </p:txBody>
      </p:sp>
      <p:sp>
        <p:nvSpPr>
          <p:cNvPr id="19" name="TextBox 18"/>
          <p:cNvSpPr txBox="1"/>
          <p:nvPr/>
        </p:nvSpPr>
        <p:spPr>
          <a:xfrm>
            <a:off x="691031" y="5182260"/>
            <a:ext cx="20179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Spring Framework</a:t>
            </a:r>
          </a:p>
          <a:p>
            <a:r>
              <a:rPr lang="ko-KR" altLang="en-US" sz="1500" dirty="0" smtClean="0"/>
              <a:t>서버 프레임 워크</a:t>
            </a:r>
            <a:r>
              <a:rPr lang="en-US" sz="1500" dirty="0" smtClean="0"/>
              <a:t> </a:t>
            </a:r>
            <a:endParaRPr lang="en-US" sz="1500" dirty="0"/>
          </a:p>
        </p:txBody>
      </p:sp>
      <p:sp>
        <p:nvSpPr>
          <p:cNvPr id="20" name="TextBox 19"/>
          <p:cNvSpPr txBox="1"/>
          <p:nvPr/>
        </p:nvSpPr>
        <p:spPr>
          <a:xfrm>
            <a:off x="3088114" y="3059260"/>
            <a:ext cx="19961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 smtClean="0"/>
              <a:t>Drichard</a:t>
            </a:r>
            <a:endParaRPr lang="en-US" sz="1500" dirty="0" smtClean="0"/>
          </a:p>
          <a:p>
            <a:r>
              <a:rPr lang="ko-KR" altLang="en-US" sz="1500" dirty="0" smtClean="0"/>
              <a:t>마인드맵 오픈 소스</a:t>
            </a:r>
            <a:r>
              <a:rPr lang="en-US" sz="1500" dirty="0" smtClean="0"/>
              <a:t> </a:t>
            </a:r>
            <a:endParaRPr lang="en-US" sz="1500" dirty="0"/>
          </a:p>
        </p:txBody>
      </p:sp>
      <p:sp>
        <p:nvSpPr>
          <p:cNvPr id="21" name="TextBox 20"/>
          <p:cNvSpPr txBox="1"/>
          <p:nvPr/>
        </p:nvSpPr>
        <p:spPr>
          <a:xfrm>
            <a:off x="3117647" y="5383821"/>
            <a:ext cx="12998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Sublime Text2 </a:t>
            </a:r>
            <a:r>
              <a:rPr lang="ko-KR" altLang="en-US" sz="1500" dirty="0" smtClean="0"/>
              <a:t>개발 도구</a:t>
            </a:r>
            <a:endParaRPr lang="en-US" sz="1500" dirty="0"/>
          </a:p>
        </p:txBody>
      </p:sp>
      <p:sp>
        <p:nvSpPr>
          <p:cNvPr id="22" name="TextBox 21"/>
          <p:cNvSpPr txBox="1"/>
          <p:nvPr/>
        </p:nvSpPr>
        <p:spPr>
          <a:xfrm>
            <a:off x="4942119" y="5447906"/>
            <a:ext cx="24780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 smtClean="0"/>
              <a:t>Wordpress</a:t>
            </a:r>
            <a:r>
              <a:rPr lang="en-US" sz="1500" dirty="0" smtClean="0"/>
              <a:t> </a:t>
            </a:r>
            <a:r>
              <a:rPr lang="ko-KR" altLang="en-US" sz="1500" dirty="0" smtClean="0"/>
              <a:t>회의록 관리</a:t>
            </a:r>
            <a:r>
              <a:rPr lang="en-US" sz="1500" dirty="0" smtClean="0"/>
              <a:t> </a:t>
            </a:r>
            <a:endParaRPr lang="en-US" sz="1500" dirty="0"/>
          </a:p>
        </p:txBody>
      </p:sp>
      <p:sp>
        <p:nvSpPr>
          <p:cNvPr id="23" name="TextBox 22"/>
          <p:cNvSpPr txBox="1"/>
          <p:nvPr/>
        </p:nvSpPr>
        <p:spPr>
          <a:xfrm>
            <a:off x="6251390" y="3266056"/>
            <a:ext cx="12998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Bootstrap </a:t>
            </a:r>
          </a:p>
          <a:p>
            <a:r>
              <a:rPr lang="en-US" sz="1500" dirty="0" smtClean="0"/>
              <a:t>UI</a:t>
            </a:r>
            <a:r>
              <a:rPr lang="ko-KR" altLang="en-US" sz="1500" dirty="0" smtClean="0"/>
              <a:t> 개발 기술</a:t>
            </a:r>
            <a:r>
              <a:rPr lang="en-US" sz="1500" dirty="0" smtClean="0"/>
              <a:t> </a:t>
            </a:r>
            <a:endParaRPr lang="en-US" sz="1500" dirty="0"/>
          </a:p>
        </p:txBody>
      </p:sp>
      <p:sp>
        <p:nvSpPr>
          <p:cNvPr id="24" name="TextBox 23"/>
          <p:cNvSpPr txBox="1"/>
          <p:nvPr/>
        </p:nvSpPr>
        <p:spPr>
          <a:xfrm>
            <a:off x="7050008" y="5806612"/>
            <a:ext cx="25566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 smtClean="0"/>
              <a:t>Github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소스 버전관리</a:t>
            </a:r>
            <a:r>
              <a:rPr lang="en-US" sz="1500" dirty="0" smtClean="0"/>
              <a:t>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xmlns="" val="88796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utoShape 87"/>
          <p:cNvSpPr>
            <a:spLocks noChangeArrowheads="1"/>
          </p:cNvSpPr>
          <p:nvPr/>
        </p:nvSpPr>
        <p:spPr bwMode="auto">
          <a:xfrm>
            <a:off x="2480235" y="4900625"/>
            <a:ext cx="3891519" cy="1393297"/>
          </a:xfrm>
          <a:prstGeom prst="cube">
            <a:avLst>
              <a:gd name="adj" fmla="val 8778"/>
            </a:avLst>
          </a:prstGeom>
          <a:gradFill rotWithShape="0">
            <a:gsLst>
              <a:gs pos="0">
                <a:srgbClr val="CC9900"/>
              </a:gs>
              <a:gs pos="100000">
                <a:srgbClr val="5E47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wrap="none" anchor="ctr"/>
          <a:lstStyle/>
          <a:p>
            <a:pPr algn="ctr">
              <a:lnSpc>
                <a:spcPct val="140000"/>
              </a:lnSpc>
            </a:pPr>
            <a:endParaRPr lang="ko-KR" sz="2000" dirty="0">
              <a:latin typeface="HY헤드라인M" charset="0"/>
              <a:ea typeface="HY헤드라인M" charset="0"/>
              <a:cs typeface="HY헤드라인M" charset="0"/>
            </a:endParaRPr>
          </a:p>
        </p:txBody>
      </p:sp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AutoShape 89"/>
          <p:cNvSpPr>
            <a:spLocks noChangeArrowheads="1"/>
          </p:cNvSpPr>
          <p:nvPr/>
        </p:nvSpPr>
        <p:spPr bwMode="auto">
          <a:xfrm>
            <a:off x="321149" y="2039843"/>
            <a:ext cx="3878961" cy="2608738"/>
          </a:xfrm>
          <a:prstGeom prst="cube">
            <a:avLst>
              <a:gd name="adj" fmla="val 9699"/>
            </a:avLst>
          </a:prstGeom>
          <a:gradFill rotWithShape="0">
            <a:gsLst>
              <a:gs pos="0">
                <a:srgbClr val="2D5A6B"/>
              </a:gs>
              <a:gs pos="100000">
                <a:srgbClr val="62C2E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wrap="none" anchor="ctr"/>
          <a:lstStyle/>
          <a:p>
            <a:pPr algn="ctr">
              <a:lnSpc>
                <a:spcPct val="140000"/>
              </a:lnSpc>
            </a:pPr>
            <a:endParaRPr lang="ko-KR" sz="2000">
              <a:latin typeface="HY헤드라인M" charset="0"/>
              <a:ea typeface="HY헤드라인M" charset="0"/>
              <a:cs typeface="HY헤드라인M" charset="0"/>
            </a:endParaRPr>
          </a:p>
        </p:txBody>
      </p:sp>
      <p:sp>
        <p:nvSpPr>
          <p:cNvPr id="5" name="AutoShape 91"/>
          <p:cNvSpPr>
            <a:spLocks noChangeArrowheads="1"/>
          </p:cNvSpPr>
          <p:nvPr/>
        </p:nvSpPr>
        <p:spPr bwMode="auto">
          <a:xfrm>
            <a:off x="6797026" y="3233709"/>
            <a:ext cx="2171747" cy="1704423"/>
          </a:xfrm>
          <a:prstGeom prst="cube">
            <a:avLst>
              <a:gd name="adj" fmla="val 11519"/>
            </a:avLst>
          </a:prstGeom>
          <a:gradFill rotWithShape="0">
            <a:gsLst>
              <a:gs pos="0">
                <a:srgbClr val="CC0066"/>
              </a:gs>
              <a:gs pos="100000">
                <a:srgbClr val="5E002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wrap="none" anchor="ctr"/>
          <a:lstStyle/>
          <a:p>
            <a:pPr algn="ctr">
              <a:lnSpc>
                <a:spcPct val="140000"/>
              </a:lnSpc>
            </a:pPr>
            <a:endParaRPr lang="ko-KR" sz="2000" dirty="0">
              <a:latin typeface="HY헤드라인M" charset="0"/>
              <a:ea typeface="HY헤드라인M" charset="0"/>
              <a:cs typeface="HY헤드라인M" charset="0"/>
            </a:endParaRPr>
          </a:p>
        </p:txBody>
      </p:sp>
      <p:sp>
        <p:nvSpPr>
          <p:cNvPr id="7" name="Can 6"/>
          <p:cNvSpPr/>
          <p:nvPr/>
        </p:nvSpPr>
        <p:spPr>
          <a:xfrm>
            <a:off x="6890045" y="1138614"/>
            <a:ext cx="1929588" cy="1681920"/>
          </a:xfrm>
          <a:prstGeom prst="can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rgbClr val="EB6F5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Mysql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57103" y="2058675"/>
            <a:ext cx="1097743" cy="567119"/>
          </a:xfrm>
          <a:prstGeom prst="rect">
            <a:avLst/>
          </a:prstGeom>
        </p:spPr>
      </p:pic>
      <p:pic>
        <p:nvPicPr>
          <p:cNvPr id="9" name="Picture 8" descr="hibernate_logo_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17308" y="3906457"/>
            <a:ext cx="1111283" cy="308450"/>
          </a:xfrm>
          <a:prstGeom prst="rect">
            <a:avLst/>
          </a:prstGeom>
        </p:spPr>
      </p:pic>
      <p:sp>
        <p:nvSpPr>
          <p:cNvPr id="10" name="Rectangle 92"/>
          <p:cNvSpPr>
            <a:spLocks noChangeArrowheads="1"/>
          </p:cNvSpPr>
          <p:nvPr/>
        </p:nvSpPr>
        <p:spPr bwMode="auto">
          <a:xfrm>
            <a:off x="7156913" y="1589814"/>
            <a:ext cx="12825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Database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pic>
        <p:nvPicPr>
          <p:cNvPr id="12" name="Picture 11" descr="springFramewor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60252" y="3898961"/>
            <a:ext cx="615250" cy="359579"/>
          </a:xfrm>
          <a:prstGeom prst="rect">
            <a:avLst/>
          </a:prstGeom>
        </p:spPr>
      </p:pic>
      <p:sp>
        <p:nvSpPr>
          <p:cNvPr id="13" name="Rectangle 92"/>
          <p:cNvSpPr>
            <a:spLocks noChangeArrowheads="1"/>
          </p:cNvSpPr>
          <p:nvPr/>
        </p:nvSpPr>
        <p:spPr bwMode="auto">
          <a:xfrm>
            <a:off x="7305068" y="3490062"/>
            <a:ext cx="94128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Server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9" name="Rectangle 92"/>
          <p:cNvSpPr>
            <a:spLocks noChangeArrowheads="1"/>
          </p:cNvSpPr>
          <p:nvPr/>
        </p:nvSpPr>
        <p:spPr bwMode="auto">
          <a:xfrm>
            <a:off x="1429202" y="2374390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Web Browser</a:t>
            </a:r>
            <a:endParaRPr lang="ko-KR" altLang="en-US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Rectangle 92"/>
          <p:cNvSpPr>
            <a:spLocks noChangeArrowheads="1"/>
          </p:cNvSpPr>
          <p:nvPr/>
        </p:nvSpPr>
        <p:spPr bwMode="auto">
          <a:xfrm>
            <a:off x="2961104" y="5012000"/>
            <a:ext cx="30640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+mn-cs"/>
              </a:rPr>
              <a:t>Local Mind-map Program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cxnSp>
        <p:nvCxnSpPr>
          <p:cNvPr id="24" name="Elbow Connector 23"/>
          <p:cNvCxnSpPr/>
          <p:nvPr/>
        </p:nvCxnSpPr>
        <p:spPr>
          <a:xfrm flipV="1">
            <a:off x="6508952" y="5014550"/>
            <a:ext cx="1737399" cy="612851"/>
          </a:xfrm>
          <a:prstGeom prst="bentConnector3">
            <a:avLst>
              <a:gd name="adj1" fmla="val 100738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529521" y="2880417"/>
            <a:ext cx="0" cy="31927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969726" y="2857737"/>
            <a:ext cx="2039" cy="35329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271554" y="3776389"/>
            <a:ext cx="2396153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60214" y="3571095"/>
            <a:ext cx="2396153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035923" y="3219571"/>
            <a:ext cx="1131399" cy="215444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dk1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Response  JSON</a:t>
            </a:r>
            <a:endParaRPr lang="en-US" altLang="ko-KR" dirty="0"/>
          </a:p>
        </p:txBody>
      </p:sp>
      <p:sp>
        <p:nvSpPr>
          <p:cNvPr id="32" name="TextBox 31"/>
          <p:cNvSpPr txBox="1"/>
          <p:nvPr/>
        </p:nvSpPr>
        <p:spPr>
          <a:xfrm>
            <a:off x="5096111" y="3882354"/>
            <a:ext cx="1412841" cy="338554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dk1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Request</a:t>
            </a:r>
          </a:p>
          <a:p>
            <a:r>
              <a:rPr lang="en-US" altLang="ko-KR" dirty="0" smtClean="0"/>
              <a:t>GET, POST, PUT, DELETE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667707" y="2916232"/>
            <a:ext cx="770633" cy="215444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dk1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ko-KR" altLang="en-US" smtClean="0"/>
              <a:t>데이터 요청</a:t>
            </a:r>
            <a:endParaRPr lang="en-US" altLang="ko-KR" dirty="0"/>
          </a:p>
        </p:txBody>
      </p:sp>
      <p:sp>
        <p:nvSpPr>
          <p:cNvPr id="34" name="TextBox 33"/>
          <p:cNvSpPr txBox="1"/>
          <p:nvPr/>
        </p:nvSpPr>
        <p:spPr>
          <a:xfrm>
            <a:off x="8068840" y="2916232"/>
            <a:ext cx="945293" cy="215444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dk1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ko-KR" altLang="en-US" dirty="0" smtClean="0"/>
              <a:t>데이터 입력</a:t>
            </a:r>
            <a:r>
              <a:rPr lang="en-US" altLang="ko-KR" dirty="0" smtClean="0"/>
              <a:t>,</a:t>
            </a:r>
            <a:r>
              <a:rPr lang="ko-KR" altLang="en-US" dirty="0" smtClean="0"/>
              <a:t>수정</a:t>
            </a:r>
            <a:endParaRPr lang="en-US" altLang="ko-KR" dirty="0"/>
          </a:p>
        </p:txBody>
      </p:sp>
      <p:cxnSp>
        <p:nvCxnSpPr>
          <p:cNvPr id="35" name="Elbow Connector 34"/>
          <p:cNvCxnSpPr/>
          <p:nvPr/>
        </p:nvCxnSpPr>
        <p:spPr>
          <a:xfrm rot="10800000" flipV="1">
            <a:off x="6508953" y="5122272"/>
            <a:ext cx="1930559" cy="850639"/>
          </a:xfrm>
          <a:prstGeom prst="bentConnector3">
            <a:avLst>
              <a:gd name="adj1" fmla="val -1079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0_InternetExplorer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29202" y="2797017"/>
            <a:ext cx="1531902" cy="153190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223447" y="6062893"/>
            <a:ext cx="1131399" cy="215444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dk1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Response  JSON</a:t>
            </a:r>
            <a:endParaRPr lang="en-US" altLang="ko-KR" dirty="0"/>
          </a:p>
        </p:txBody>
      </p:sp>
      <p:sp>
        <p:nvSpPr>
          <p:cNvPr id="44" name="TextBox 43"/>
          <p:cNvSpPr txBox="1"/>
          <p:nvPr/>
        </p:nvSpPr>
        <p:spPr>
          <a:xfrm>
            <a:off x="6595505" y="5186238"/>
            <a:ext cx="1412841" cy="338554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dk1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Request</a:t>
            </a:r>
          </a:p>
          <a:p>
            <a:r>
              <a:rPr lang="en-US" altLang="ko-KR" dirty="0" smtClean="0"/>
              <a:t>GET, POST, PUT, DELETE</a:t>
            </a:r>
          </a:p>
        </p:txBody>
      </p:sp>
      <p:pic>
        <p:nvPicPr>
          <p:cNvPr id="54" name="Picture 53" descr="xmind-ico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03343" y="5494910"/>
            <a:ext cx="725161" cy="725161"/>
          </a:xfrm>
          <a:prstGeom prst="rect">
            <a:avLst/>
          </a:prstGeom>
        </p:spPr>
      </p:pic>
      <p:pic>
        <p:nvPicPr>
          <p:cNvPr id="56" name="Picture 55" descr="FreeMind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14170" y="5566136"/>
            <a:ext cx="1046044" cy="645932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235155" y="598436"/>
            <a:ext cx="45191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2.</a:t>
            </a:r>
            <a:r>
              <a:rPr lang="ko-KR" alt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3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Treeze</a:t>
            </a:r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시스템 설계구조</a:t>
            </a:r>
            <a:endParaRPr lang="ko-KR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  <a:cs typeface="나눔고딕"/>
            </a:endParaRPr>
          </a:p>
        </p:txBody>
      </p:sp>
      <p:pic>
        <p:nvPicPr>
          <p:cNvPr id="2" name="Picture 1" descr="리눅스_rkdwodnd8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31573" y="4235849"/>
            <a:ext cx="984887" cy="65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748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3993" y="89646"/>
            <a:ext cx="6760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마일 스톤</a:t>
            </a:r>
            <a:endParaRPr lang="ko-KR" altLang="en-US" sz="20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9178" y="1181529"/>
            <a:ext cx="8546352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마인드맵 그릴수있는 사이트 구성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완료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ko-KR" dirty="0" smtClean="0"/>
              <a:t>3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마인드맵 리스트가 보이고 생성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수정 이 가능한 사이트 구성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완료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ko-KR" dirty="0" smtClean="0"/>
              <a:t>3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3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마인드맵 공유</a:t>
            </a:r>
            <a:r>
              <a:rPr lang="en-US" altLang="ko-KR" dirty="0" smtClean="0"/>
              <a:t>,</a:t>
            </a:r>
            <a:r>
              <a:rPr lang="ko-KR" altLang="en-US" dirty="0" smtClean="0"/>
              <a:t> 공동작업 시나리오 프로토타입 구성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완료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ko-KR" dirty="0" smtClean="0"/>
              <a:t>3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4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계획</a:t>
            </a:r>
            <a:r>
              <a:rPr lang="en-US" altLang="ko-KR" dirty="0" smtClean="0"/>
              <a:t>,</a:t>
            </a:r>
            <a:r>
              <a:rPr lang="ko-KR" altLang="en-US" dirty="0" smtClean="0"/>
              <a:t>준비 마인드맵으로 부터의 </a:t>
            </a:r>
            <a:r>
              <a:rPr lang="en-US" altLang="ko-KR" dirty="0" smtClean="0"/>
              <a:t>output</a:t>
            </a:r>
            <a:r>
              <a:rPr lang="ko-KR" altLang="en-US" dirty="0" smtClean="0"/>
              <a:t> 기술 프로토타입구성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진행중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교육 마인드맵의 노드 자동추천</a:t>
            </a:r>
            <a:r>
              <a:rPr lang="en-US" altLang="ko-KR" dirty="0" smtClean="0"/>
              <a:t>,</a:t>
            </a:r>
            <a:r>
              <a:rPr lang="ko-KR" altLang="en-US" dirty="0" smtClean="0"/>
              <a:t>옵션</a:t>
            </a:r>
            <a:r>
              <a:rPr lang="en-US" altLang="ko-KR" dirty="0" smtClean="0"/>
              <a:t>(</a:t>
            </a:r>
            <a:r>
              <a:rPr lang="ko-KR" altLang="en-US" dirty="0" smtClean="0"/>
              <a:t>파일첨부 등 </a:t>
            </a:r>
            <a:r>
              <a:rPr lang="en-US" altLang="ko-KR" dirty="0" smtClean="0"/>
              <a:t>)</a:t>
            </a:r>
            <a:r>
              <a:rPr lang="ko-KR" altLang="en-US" dirty="0" smtClean="0"/>
              <a:t>기능 구현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ko-KR" altLang="ko-KR" dirty="0" smtClean="0"/>
              <a:t>2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임시적인 디자인</a:t>
            </a:r>
            <a:r>
              <a:rPr lang="en-US" altLang="ko-KR" dirty="0" smtClean="0"/>
              <a:t>,</a:t>
            </a:r>
            <a:r>
              <a:rPr lang="ko-KR" altLang="en-US" dirty="0" smtClean="0"/>
              <a:t>컨셉에 맞춰서 프로토타입이 아닌</a:t>
            </a:r>
            <a:endParaRPr lang="en-US" altLang="ko-KR" dirty="0" smtClean="0"/>
          </a:p>
          <a:p>
            <a:r>
              <a:rPr lang="ko-KR" altLang="ko-KR" dirty="0"/>
              <a:t> </a:t>
            </a:r>
            <a:r>
              <a:rPr lang="ko-KR" altLang="en-US" dirty="0" smtClean="0"/>
              <a:t>                   서비스 가능한 웹 사이트로 재구성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ko-KR" altLang="ko-KR" dirty="0" smtClean="0"/>
              <a:t>3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-</a:t>
            </a:r>
            <a:r>
              <a:rPr lang="ko-KR" altLang="en-US" dirty="0" smtClean="0"/>
              <a:t>  세부기능구현 및 데모 발표준비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월 </a:t>
            </a:r>
            <a:r>
              <a:rPr lang="ko-KR" altLang="ko-KR" dirty="0" smtClean="0"/>
              <a:t>4</a:t>
            </a:r>
            <a:r>
              <a:rPr lang="ko-KR" altLang="en-US" dirty="0" smtClean="0"/>
              <a:t>주차 </a:t>
            </a:r>
            <a:r>
              <a:rPr lang="ko-KR" altLang="ko-KR" dirty="0" smtClean="0"/>
              <a:t>~</a:t>
            </a:r>
            <a:r>
              <a:rPr lang="ko-KR" altLang="en-US" dirty="0" smtClean="0"/>
              <a:t> </a:t>
            </a:r>
            <a:r>
              <a:rPr lang="ko-KR" altLang="ko-KR" dirty="0"/>
              <a:t>6</a:t>
            </a:r>
            <a:r>
              <a:rPr lang="ko-KR" altLang="en-US" dirty="0" smtClean="0"/>
              <a:t>월 </a:t>
            </a:r>
            <a:r>
              <a:rPr lang="ko-KR" altLang="ko-KR" dirty="0" smtClean="0"/>
              <a:t>1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최종 설계발표까지의 계획은 미정</a:t>
            </a:r>
            <a:r>
              <a:rPr lang="en-US" altLang="ko-KR" dirty="0" smtClean="0"/>
              <a:t>..</a:t>
            </a:r>
          </a:p>
          <a:p>
            <a:r>
              <a:rPr lang="ko-KR" altLang="ko-KR" dirty="0"/>
              <a:t> </a:t>
            </a:r>
            <a:r>
              <a:rPr lang="ko-KR" altLang="en-US" dirty="0" smtClean="0"/>
              <a:t>                                     (이유</a:t>
            </a:r>
            <a:r>
              <a:rPr lang="en-US" altLang="ko-KR" dirty="0" smtClean="0"/>
              <a:t>:</a:t>
            </a:r>
            <a:r>
              <a:rPr lang="ko-KR" altLang="en-US" dirty="0" smtClean="0"/>
              <a:t> 기획이 진행중</a:t>
            </a:r>
            <a:r>
              <a:rPr lang="en-US" altLang="ko-KR" dirty="0" smtClean="0"/>
              <a:t>..)</a:t>
            </a:r>
          </a:p>
          <a:p>
            <a:r>
              <a:rPr lang="ko-KR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7521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528" y="1568825"/>
            <a:ext cx="8516471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50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저희는 </a:t>
            </a:r>
            <a:endParaRPr lang="en-US" altLang="ko-KR" sz="5000" b="1" dirty="0" smtClean="0">
              <a:solidFill>
                <a:schemeClr val="accent5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20000"/>
              </a:lnSpc>
            </a:pPr>
            <a:r>
              <a:rPr lang="ko-KR" altLang="en-US" sz="50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단순한 그런 </a:t>
            </a:r>
            <a:r>
              <a:rPr lang="en-US" altLang="ko-KR" sz="50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Site</a:t>
            </a:r>
            <a:r>
              <a:rPr lang="ko-KR" altLang="en-US" sz="50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를 만드는것이 </a:t>
            </a:r>
            <a:r>
              <a:rPr lang="ko-KR" altLang="en-US" sz="5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아닙니다</a:t>
            </a:r>
            <a:r>
              <a:rPr lang="en-US" altLang="ko-KR" sz="50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…</a:t>
            </a:r>
          </a:p>
          <a:p>
            <a:pPr>
              <a:lnSpc>
                <a:spcPct val="120000"/>
              </a:lnSpc>
            </a:pP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xmlns="" val="313549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3528" y="4199564"/>
            <a:ext cx="8516471" cy="1913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5000" b="1" dirty="0" smtClean="0">
                <a:solidFill>
                  <a:schemeClr val="accent6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마인드맵이 </a:t>
            </a:r>
            <a:r>
              <a:rPr lang="ko-KR" altLang="en-US" sz="50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모여드는</a:t>
            </a:r>
            <a:r>
              <a:rPr lang="ko-KR" altLang="en-US" sz="5000" b="1" dirty="0" smtClean="0">
                <a:solidFill>
                  <a:schemeClr val="accent6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 </a:t>
            </a:r>
            <a:endParaRPr lang="en-US" altLang="ko-KR" sz="5000" b="1" dirty="0" smtClean="0">
              <a:solidFill>
                <a:schemeClr val="accent6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20000"/>
              </a:lnSpc>
            </a:pPr>
            <a:r>
              <a:rPr lang="en-US" altLang="ko-KR" sz="5000" b="1" dirty="0" smtClean="0">
                <a:solidFill>
                  <a:schemeClr val="accent6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Web Site</a:t>
            </a:r>
            <a:r>
              <a:rPr lang="ko-KR" altLang="en-US" sz="5000" b="1" dirty="0" smtClean="0">
                <a:solidFill>
                  <a:schemeClr val="accent6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를</a:t>
            </a:r>
            <a:r>
              <a:rPr lang="en-US" altLang="ko-KR" sz="5000" b="1" dirty="0" smtClean="0">
                <a:solidFill>
                  <a:schemeClr val="accent6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5000" b="1" dirty="0" smtClean="0">
                <a:solidFill>
                  <a:schemeClr val="accent6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만들것입니다</a:t>
            </a:r>
            <a:r>
              <a:rPr lang="en-US" altLang="ko-KR" sz="5000" b="1" dirty="0" smtClean="0">
                <a:solidFill>
                  <a:schemeClr val="accent6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altLang="ko-KR" sz="5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" name="Picture 1" descr="Android_Mark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65625" y="952061"/>
            <a:ext cx="2491394" cy="2491394"/>
          </a:xfrm>
          <a:prstGeom prst="rect">
            <a:avLst/>
          </a:prstGeom>
        </p:spPr>
      </p:pic>
      <p:pic>
        <p:nvPicPr>
          <p:cNvPr id="3" name="Picture 2" descr="C:\Users\Shin\Desktop\mmk0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30093" y="218580"/>
            <a:ext cx="2664956" cy="3980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948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237631" y="2696730"/>
            <a:ext cx="67605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당신이 </a:t>
            </a:r>
            <a:r>
              <a:rPr lang="ko-KR" altLang="en-US" sz="40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유럽 여행 계획</a:t>
            </a:r>
            <a:r>
              <a:rPr lang="ko-KR" altLang="en-US" sz="30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</a:t>
            </a:r>
            <a:endParaRPr lang="en-US" altLang="ko-KR" sz="3000" b="1" dirty="0" smtClean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30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짠다면</a:t>
            </a:r>
            <a:r>
              <a:rPr lang="en-US" altLang="ko-KR" sz="30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  <a:p>
            <a:pPr algn="ctr"/>
            <a:r>
              <a:rPr lang="en-US" altLang="ko-KR" sz="50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20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 descr="편지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80825" y="4651094"/>
            <a:ext cx="3150347" cy="1810544"/>
          </a:xfrm>
          <a:prstGeom prst="rect">
            <a:avLst/>
          </a:prstGeom>
        </p:spPr>
      </p:pic>
      <p:pic>
        <p:nvPicPr>
          <p:cNvPr id="4" name="Picture 3" descr="e0080644_477a1837a248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705" y="134469"/>
            <a:ext cx="3008157" cy="2256118"/>
          </a:xfrm>
          <a:prstGeom prst="rect">
            <a:avLst/>
          </a:prstGeom>
        </p:spPr>
      </p:pic>
      <p:pic>
        <p:nvPicPr>
          <p:cNvPr id="9" name="Picture 8" descr="20100827122631_585326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42420" y="149414"/>
            <a:ext cx="2843493" cy="2274794"/>
          </a:xfrm>
          <a:prstGeom prst="rect">
            <a:avLst/>
          </a:prstGeom>
        </p:spPr>
      </p:pic>
      <p:pic>
        <p:nvPicPr>
          <p:cNvPr id="14" name="Picture 13" descr="IMG_000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52775" y="2555638"/>
            <a:ext cx="2916519" cy="2187389"/>
          </a:xfrm>
          <a:prstGeom prst="rect">
            <a:avLst/>
          </a:prstGeom>
        </p:spPr>
      </p:pic>
      <p:pic>
        <p:nvPicPr>
          <p:cNvPr id="24" name="Picture 23" descr="PICT9088_thumb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42626" y="403413"/>
            <a:ext cx="3029228" cy="198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3988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2" name="Picture 1" descr="337397794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36353" y="594528"/>
            <a:ext cx="4183529" cy="2959232"/>
          </a:xfrm>
          <a:prstGeom prst="rect">
            <a:avLst/>
          </a:prstGeom>
        </p:spPr>
      </p:pic>
      <p:pic>
        <p:nvPicPr>
          <p:cNvPr id="3" name="Picture 2" descr="356356156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4258" y="3831407"/>
            <a:ext cx="3306792" cy="2336800"/>
          </a:xfrm>
          <a:prstGeom prst="rect">
            <a:avLst/>
          </a:prstGeom>
        </p:spPr>
      </p:pic>
      <p:pic>
        <p:nvPicPr>
          <p:cNvPr id="4" name="Picture 3" descr="thumb_SG10385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9530" y="4022807"/>
            <a:ext cx="3227294" cy="2145400"/>
          </a:xfrm>
          <a:prstGeom prst="rect">
            <a:avLst/>
          </a:prstGeom>
        </p:spPr>
      </p:pic>
      <p:pic>
        <p:nvPicPr>
          <p:cNvPr id="5" name="Picture 4" descr="TravelChecklistMindMap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6706" y="377879"/>
            <a:ext cx="3635772" cy="294341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729993" y="2876219"/>
            <a:ext cx="3022360" cy="1607323"/>
          </a:xfrm>
          <a:prstGeom prst="ellipse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100000">
                <a:schemeClr val="bg2">
                  <a:lumMod val="2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/>
              <a:t>시간과 정신을 투자해</a:t>
            </a:r>
            <a:endParaRPr lang="en-US" altLang="ko-KR" sz="1500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유럽 여행 계획 </a:t>
            </a:r>
            <a:endParaRPr lang="en-US" altLang="ko-KR" sz="2000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마인드맵</a:t>
            </a:r>
            <a:endParaRPr lang="en-US" altLang="ko-KR" sz="2000" dirty="0"/>
          </a:p>
        </p:txBody>
      </p:sp>
      <p:sp>
        <p:nvSpPr>
          <p:cNvPr id="9" name="Oval 8"/>
          <p:cNvSpPr/>
          <p:nvPr/>
        </p:nvSpPr>
        <p:spPr>
          <a:xfrm>
            <a:off x="6459181" y="3553760"/>
            <a:ext cx="2460701" cy="1224640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기록한 계획대로</a:t>
            </a:r>
            <a:endParaRPr lang="en-US" altLang="ko-KR" sz="1500" dirty="0"/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환전</a:t>
            </a:r>
            <a:r>
              <a:rPr lang="en-US" altLang="ko-KR" sz="2000" dirty="0" smtClean="0">
                <a:solidFill>
                  <a:srgbClr val="FFFF00"/>
                </a:solidFill>
              </a:rPr>
              <a:t>,</a:t>
            </a:r>
            <a:r>
              <a:rPr lang="ko-KR" altLang="en-US" sz="2000" dirty="0" smtClean="0">
                <a:solidFill>
                  <a:srgbClr val="FFFF00"/>
                </a:solidFill>
              </a:rPr>
              <a:t>각종 짐</a:t>
            </a:r>
            <a:endParaRPr lang="en-US" altLang="ko-KR" sz="2000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챙기기</a:t>
            </a:r>
            <a:r>
              <a:rPr lang="en-US" altLang="ko-KR" sz="2000" dirty="0" smtClean="0">
                <a:solidFill>
                  <a:srgbClr val="FFFF00"/>
                </a:solidFill>
              </a:rPr>
              <a:t>..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xmlns="" val="85042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4" name="Picture 3" descr="15061954_555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66235" y="2629650"/>
            <a:ext cx="2661023" cy="3664272"/>
          </a:xfrm>
          <a:prstGeom prst="rect">
            <a:avLst/>
          </a:prstGeom>
        </p:spPr>
      </p:pic>
      <p:pic>
        <p:nvPicPr>
          <p:cNvPr id="8" name="Picture 7" descr="IE000968685_ST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66235" y="149411"/>
            <a:ext cx="3033059" cy="2132808"/>
          </a:xfrm>
          <a:prstGeom prst="rect">
            <a:avLst/>
          </a:prstGeom>
        </p:spPr>
      </p:pic>
      <p:pic>
        <p:nvPicPr>
          <p:cNvPr id="10" name="Picture 9" descr="SAM_0003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2236" y="254004"/>
            <a:ext cx="3614615" cy="20320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702236" y="3213655"/>
            <a:ext cx="3336706" cy="1611033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bg1"/>
                </a:solidFill>
              </a:rPr>
              <a:t>설레는 마음으로 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 smtClean="0">
                <a:solidFill>
                  <a:schemeClr val="bg1"/>
                </a:solidFill>
              </a:rPr>
              <a:t>공항 도착 </a:t>
            </a:r>
            <a:r>
              <a:rPr lang="en-US" altLang="ko-KR" sz="1500" dirty="0" smtClean="0">
                <a:solidFill>
                  <a:schemeClr val="bg1"/>
                </a:solidFill>
              </a:rPr>
              <a:t>!!</a:t>
            </a:r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유럽 여행 시작</a:t>
            </a:r>
            <a:r>
              <a:rPr lang="en-US" altLang="ko-KR" sz="2000" dirty="0" smtClean="0">
                <a:solidFill>
                  <a:srgbClr val="FFFF00"/>
                </a:solidFill>
              </a:rPr>
              <a:t>!!</a:t>
            </a:r>
            <a:r>
              <a:rPr lang="ko-KR" altLang="en-US" sz="2000" dirty="0" smtClean="0">
                <a:solidFill>
                  <a:srgbClr val="FFFF00"/>
                </a:solidFill>
              </a:rPr>
              <a:t> </a:t>
            </a:r>
            <a:r>
              <a:rPr lang="en-US" altLang="ko-KR" sz="2000" dirty="0" smtClean="0">
                <a:solidFill>
                  <a:srgbClr val="FFFF00"/>
                </a:solidFill>
              </a:rPr>
              <a:t>^^</a:t>
            </a:r>
            <a:r>
              <a:rPr lang="ko-KR" altLang="en-US" sz="2000" dirty="0" smtClean="0">
                <a:solidFill>
                  <a:srgbClr val="FFFF00"/>
                </a:solidFill>
              </a:rPr>
              <a:t> </a:t>
            </a:r>
            <a:endParaRPr lang="en-US" altLang="ko-KR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962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2" name="Picture 1" descr="좌절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1177" y="1072776"/>
            <a:ext cx="3049129" cy="2020048"/>
          </a:xfrm>
          <a:prstGeom prst="rect">
            <a:avLst/>
          </a:prstGeom>
        </p:spPr>
      </p:pic>
      <p:pic>
        <p:nvPicPr>
          <p:cNvPr id="3" name="Picture 2" descr="dd8b0ae2b3887c933d8265017bfb319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16921" y="1072776"/>
            <a:ext cx="2723785" cy="201802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83647" y="2952887"/>
            <a:ext cx="5129647" cy="1708761"/>
          </a:xfrm>
          <a:prstGeom prst="ellipse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아</a:t>
            </a:r>
            <a:r>
              <a:rPr lang="en-US" altLang="ko-KR" sz="1500" dirty="0" smtClean="0"/>
              <a:t>…</a:t>
            </a:r>
            <a:r>
              <a:rPr lang="ko-KR" altLang="en-US" sz="1500" dirty="0" smtClean="0"/>
              <a:t>이런</a:t>
            </a:r>
            <a:r>
              <a:rPr lang="en-US" altLang="ko-KR" sz="1500" dirty="0" smtClean="0"/>
              <a:t>..</a:t>
            </a:r>
            <a:r>
              <a:rPr lang="ko-KR" altLang="en-US" sz="1500" dirty="0" smtClean="0"/>
              <a:t> ㅠㅠ</a:t>
            </a:r>
            <a:endParaRPr lang="en-US" altLang="ko-KR" sz="1500" dirty="0" smtClean="0"/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집에 다시 갔다 와야하나</a:t>
            </a:r>
            <a:r>
              <a:rPr lang="en-US" altLang="ko-KR" sz="2000" dirty="0" smtClean="0">
                <a:solidFill>
                  <a:srgbClr val="FFFF00"/>
                </a:solidFill>
              </a:rPr>
              <a:t>..</a:t>
            </a:r>
          </a:p>
        </p:txBody>
      </p:sp>
      <p:sp>
        <p:nvSpPr>
          <p:cNvPr id="8" name="Oval 7"/>
          <p:cNvSpPr/>
          <p:nvPr/>
        </p:nvSpPr>
        <p:spPr>
          <a:xfrm>
            <a:off x="3824941" y="3990650"/>
            <a:ext cx="5199530" cy="1673756"/>
          </a:xfrm>
          <a:prstGeom prst="ellipse">
            <a:avLst/>
          </a:pr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75000"/>
                </a:schemeClr>
              </a:gs>
            </a:gsLst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제대로 놀지도 못하고 너무 아쉽다</a:t>
            </a:r>
            <a:r>
              <a:rPr lang="en-US" altLang="ko-KR" sz="1500" dirty="0" smtClean="0"/>
              <a:t>..</a:t>
            </a:r>
            <a:r>
              <a:rPr lang="ko-KR" altLang="en-US" sz="1500" dirty="0" smtClean="0"/>
              <a:t> ㅠㅠ </a:t>
            </a:r>
            <a:r>
              <a:rPr lang="ko-KR" altLang="en-US" sz="2000" dirty="0" smtClean="0">
                <a:solidFill>
                  <a:srgbClr val="FFFF00"/>
                </a:solidFill>
              </a:rPr>
              <a:t>다음번엔 </a:t>
            </a:r>
            <a:endParaRPr lang="en-US" altLang="ko-KR" sz="2000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준비 철저히 해서 와야지</a:t>
            </a:r>
            <a:r>
              <a:rPr lang="en-US" altLang="ko-KR" sz="2000" dirty="0" smtClean="0">
                <a:solidFill>
                  <a:srgbClr val="FFFF00"/>
                </a:solidFill>
              </a:rPr>
              <a:t>…</a:t>
            </a:r>
            <a:endParaRPr lang="en-US" altLang="ko-KR" sz="2000" dirty="0">
              <a:solidFill>
                <a:srgbClr val="FFFF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83647" y="4827302"/>
            <a:ext cx="3336706" cy="1611033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아</a:t>
            </a:r>
            <a:r>
              <a:rPr lang="en-US" altLang="ko-KR" sz="1500" dirty="0" smtClean="0"/>
              <a:t>…</a:t>
            </a:r>
            <a:r>
              <a:rPr lang="ko-KR" altLang="en-US" sz="1500" dirty="0" smtClean="0"/>
              <a:t> </a:t>
            </a:r>
            <a:endParaRPr lang="en-US" altLang="ko-KR" sz="1500" dirty="0"/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이걸 빠트리다니</a:t>
            </a:r>
            <a:r>
              <a:rPr lang="en-US" altLang="ko-KR" sz="2000" dirty="0" smtClean="0">
                <a:solidFill>
                  <a:srgbClr val="FFFF00"/>
                </a:solidFill>
              </a:rPr>
              <a:t>..</a:t>
            </a:r>
            <a:r>
              <a:rPr lang="ko-KR" altLang="en-US" sz="2000" dirty="0" smtClean="0"/>
              <a:t> </a:t>
            </a:r>
            <a:endParaRPr lang="en-US" altLang="ko-KR" sz="2000" dirty="0"/>
          </a:p>
          <a:p>
            <a:pPr algn="ctr"/>
            <a:endParaRPr lang="en-US" altLang="ko-KR" sz="1500" dirty="0"/>
          </a:p>
        </p:txBody>
      </p:sp>
      <p:sp>
        <p:nvSpPr>
          <p:cNvPr id="10" name="TextBox 9"/>
          <p:cNvSpPr txBox="1"/>
          <p:nvPr/>
        </p:nvSpPr>
        <p:spPr>
          <a:xfrm>
            <a:off x="-1435807" y="254481"/>
            <a:ext cx="55849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 smtClean="0">
                <a:solidFill>
                  <a:schemeClr val="accent5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But..</a:t>
            </a:r>
          </a:p>
          <a:p>
            <a:endParaRPr lang="en-US" altLang="ko-KR" sz="4500" dirty="0"/>
          </a:p>
        </p:txBody>
      </p:sp>
    </p:spTree>
    <p:extLst>
      <p:ext uri="{BB962C8B-B14F-4D97-AF65-F5344CB8AC3E}">
        <p14:creationId xmlns:p14="http://schemas.microsoft.com/office/powerpoint/2010/main" xmlns="" val="68786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5273327" y="6293922"/>
            <a:ext cx="630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Social Drawing Mind-Map </a:t>
            </a:r>
            <a:r>
              <a:rPr lang="en-US" altLang="ko-KR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“ Treeze ”</a:t>
            </a:r>
            <a:endParaRPr kumimoji="0" lang="en-US" altLang="ko-KR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947" y="1681511"/>
            <a:ext cx="585579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결론적으로 </a:t>
            </a:r>
            <a:endParaRPr lang="en-US" altLang="ko-KR" sz="2000" b="1" dirty="0" smtClean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님은 </a:t>
            </a:r>
            <a:r>
              <a:rPr lang="ko-KR" altLang="en-US" sz="35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계획짜고 비용계산</a:t>
            </a:r>
            <a:r>
              <a:rPr lang="ko-KR" altLang="en-US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하느라</a:t>
            </a:r>
            <a:endParaRPr lang="en-US" altLang="ko-KR" sz="2000" b="1" dirty="0" smtClean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온갖 </a:t>
            </a:r>
            <a:r>
              <a:rPr lang="ko-KR" altLang="en-US" sz="35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웹사이트</a:t>
            </a:r>
            <a:r>
              <a:rPr lang="ko-KR" altLang="en-US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다 </a:t>
            </a:r>
            <a:r>
              <a:rPr lang="ko-KR" altLang="en-US" sz="35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검색</a:t>
            </a:r>
            <a:r>
              <a:rPr lang="ko-KR" altLang="en-US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하고 </a:t>
            </a:r>
            <a:r>
              <a:rPr lang="ko-KR" altLang="en-US" sz="35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정리</a:t>
            </a:r>
            <a:r>
              <a:rPr lang="ko-KR" altLang="en-US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하고</a:t>
            </a:r>
            <a:endParaRPr lang="en-US" altLang="ko-KR" sz="2000" b="1" dirty="0" smtClean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후기 읽어보고</a:t>
            </a:r>
            <a:r>
              <a:rPr lang="en-US" altLang="ko-KR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</a:t>
            </a:r>
            <a:r>
              <a:rPr lang="ko-KR" altLang="en-US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고생 꽤나 했다</a:t>
            </a:r>
            <a:r>
              <a:rPr lang="en-US" altLang="ko-KR" sz="2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15327" y="3947411"/>
            <a:ext cx="58344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그런데 님은 </a:t>
            </a:r>
            <a:r>
              <a:rPr lang="ko-KR" altLang="en-US" sz="35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결국 빠트린게 </a:t>
            </a:r>
            <a:r>
              <a:rPr lang="ko-KR" altLang="en-US" sz="2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있을것이고</a:t>
            </a:r>
            <a:endParaRPr lang="en-US" altLang="ko-KR" sz="2000" b="1" dirty="0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35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준비 못해간것</a:t>
            </a:r>
            <a:r>
              <a:rPr lang="ko-KR" altLang="en-US" sz="2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 있을것이다</a:t>
            </a:r>
            <a:r>
              <a:rPr lang="en-US" altLang="ko-KR" sz="2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</a:t>
            </a:r>
          </a:p>
          <a:p>
            <a:pPr algn="ctr"/>
            <a:r>
              <a:rPr lang="ko-KR" altLang="en-US" sz="2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님의 계획은 완벽한 것이 아니었다</a:t>
            </a:r>
            <a:r>
              <a:rPr lang="en-US" altLang="ko-KR" sz="2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2" name="Picture 1" descr="20040806095717308_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08090" y="517355"/>
            <a:ext cx="2670344" cy="2007703"/>
          </a:xfrm>
          <a:prstGeom prst="rect">
            <a:avLst/>
          </a:prstGeom>
        </p:spPr>
      </p:pic>
      <p:pic>
        <p:nvPicPr>
          <p:cNvPr id="7" name="Picture 6" descr="좌절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1531" y="4692228"/>
            <a:ext cx="2584822" cy="171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3120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8123</TotalTime>
  <Words>756</Words>
  <Application>Microsoft Macintosh PowerPoint</Application>
  <PresentationFormat>화면 슬라이드 쇼(4:3)</PresentationFormat>
  <Paragraphs>194</Paragraphs>
  <Slides>24</Slides>
  <Notes>23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Office Theme</vt:lpstr>
      <vt:lpstr>Social Drawing Mind Map   Treeze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TitlesOfParts>
  <Company>yukult400@gmail.com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자전거 공유경제 E.T Bike</dc:title>
  <dc:creator>송 태웅</dc:creator>
  <cp:lastModifiedBy>Shin</cp:lastModifiedBy>
  <cp:revision>871</cp:revision>
  <cp:lastPrinted>2012-11-18T16:47:21Z</cp:lastPrinted>
  <dcterms:created xsi:type="dcterms:W3CDTF">2012-11-16T23:10:03Z</dcterms:created>
  <dcterms:modified xsi:type="dcterms:W3CDTF">2013-03-29T10:28:27Z</dcterms:modified>
</cp:coreProperties>
</file>